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0" r:id="rId1"/>
  </p:sldMasterIdLst>
  <p:notesMasterIdLst>
    <p:notesMasterId r:id="rId125"/>
  </p:notesMasterIdLst>
  <p:handoutMasterIdLst>
    <p:handoutMasterId r:id="rId126"/>
  </p:handoutMasterIdLst>
  <p:sldIdLst>
    <p:sldId id="256" r:id="rId2"/>
    <p:sldId id="1036" r:id="rId3"/>
    <p:sldId id="858" r:id="rId4"/>
    <p:sldId id="851" r:id="rId5"/>
    <p:sldId id="859" r:id="rId6"/>
    <p:sldId id="860" r:id="rId7"/>
    <p:sldId id="861" r:id="rId8"/>
    <p:sldId id="862" r:id="rId9"/>
    <p:sldId id="863" r:id="rId10"/>
    <p:sldId id="864" r:id="rId11"/>
    <p:sldId id="852" r:id="rId12"/>
    <p:sldId id="948" r:id="rId13"/>
    <p:sldId id="949" r:id="rId14"/>
    <p:sldId id="853" r:id="rId15"/>
    <p:sldId id="950" r:id="rId16"/>
    <p:sldId id="865" r:id="rId17"/>
    <p:sldId id="866" r:id="rId18"/>
    <p:sldId id="867" r:id="rId19"/>
    <p:sldId id="951" r:id="rId20"/>
    <p:sldId id="868" r:id="rId21"/>
    <p:sldId id="869" r:id="rId22"/>
    <p:sldId id="854" r:id="rId23"/>
    <p:sldId id="870" r:id="rId24"/>
    <p:sldId id="871" r:id="rId25"/>
    <p:sldId id="874" r:id="rId26"/>
    <p:sldId id="875" r:id="rId27"/>
    <p:sldId id="952" r:id="rId28"/>
    <p:sldId id="877" r:id="rId29"/>
    <p:sldId id="1037" r:id="rId30"/>
    <p:sldId id="855" r:id="rId31"/>
    <p:sldId id="879" r:id="rId32"/>
    <p:sldId id="1038" r:id="rId33"/>
    <p:sldId id="891" r:id="rId34"/>
    <p:sldId id="892" r:id="rId35"/>
    <p:sldId id="893" r:id="rId36"/>
    <p:sldId id="1039" r:id="rId37"/>
    <p:sldId id="895" r:id="rId38"/>
    <p:sldId id="896" r:id="rId39"/>
    <p:sldId id="897" r:id="rId40"/>
    <p:sldId id="1040" r:id="rId41"/>
    <p:sldId id="882" r:id="rId42"/>
    <p:sldId id="1044" r:id="rId43"/>
    <p:sldId id="962" r:id="rId44"/>
    <p:sldId id="963" r:id="rId45"/>
    <p:sldId id="964" r:id="rId46"/>
    <p:sldId id="965" r:id="rId47"/>
    <p:sldId id="899" r:id="rId48"/>
    <p:sldId id="966" r:id="rId49"/>
    <p:sldId id="900" r:id="rId50"/>
    <p:sldId id="1045" r:id="rId51"/>
    <p:sldId id="970" r:id="rId52"/>
    <p:sldId id="971" r:id="rId53"/>
    <p:sldId id="972" r:id="rId54"/>
    <p:sldId id="973" r:id="rId55"/>
    <p:sldId id="1046" r:id="rId56"/>
    <p:sldId id="885" r:id="rId57"/>
    <p:sldId id="902" r:id="rId58"/>
    <p:sldId id="903" r:id="rId59"/>
    <p:sldId id="904" r:id="rId60"/>
    <p:sldId id="905" r:id="rId61"/>
    <p:sldId id="906" r:id="rId62"/>
    <p:sldId id="978" r:id="rId63"/>
    <p:sldId id="907" r:id="rId64"/>
    <p:sldId id="908" r:id="rId65"/>
    <p:sldId id="909" r:id="rId66"/>
    <p:sldId id="886" r:id="rId67"/>
    <p:sldId id="910" r:id="rId68"/>
    <p:sldId id="911" r:id="rId69"/>
    <p:sldId id="912" r:id="rId70"/>
    <p:sldId id="913" r:id="rId71"/>
    <p:sldId id="887" r:id="rId72"/>
    <p:sldId id="914" r:id="rId73"/>
    <p:sldId id="915" r:id="rId74"/>
    <p:sldId id="916" r:id="rId75"/>
    <p:sldId id="1041" r:id="rId76"/>
    <p:sldId id="1042" r:id="rId77"/>
    <p:sldId id="888" r:id="rId78"/>
    <p:sldId id="979" r:id="rId79"/>
    <p:sldId id="1047" r:id="rId80"/>
    <p:sldId id="994" r:id="rId81"/>
    <p:sldId id="995" r:id="rId82"/>
    <p:sldId id="996" r:id="rId83"/>
    <p:sldId id="998" r:id="rId84"/>
    <p:sldId id="999" r:id="rId85"/>
    <p:sldId id="1000" r:id="rId86"/>
    <p:sldId id="997" r:id="rId87"/>
    <p:sldId id="1001" r:id="rId88"/>
    <p:sldId id="1003" r:id="rId89"/>
    <p:sldId id="1004" r:id="rId90"/>
    <p:sldId id="1005" r:id="rId91"/>
    <p:sldId id="1002" r:id="rId92"/>
    <p:sldId id="1007" r:id="rId93"/>
    <p:sldId id="1008" r:id="rId94"/>
    <p:sldId id="1009" r:id="rId95"/>
    <p:sldId id="1010" r:id="rId96"/>
    <p:sldId id="1011" r:id="rId97"/>
    <p:sldId id="1006" r:id="rId98"/>
    <p:sldId id="1048" r:id="rId99"/>
    <p:sldId id="991" r:id="rId100"/>
    <p:sldId id="920" r:id="rId101"/>
    <p:sldId id="921" r:id="rId102"/>
    <p:sldId id="922" r:id="rId103"/>
    <p:sldId id="1023" r:id="rId104"/>
    <p:sldId id="923" r:id="rId105"/>
    <p:sldId id="924" r:id="rId106"/>
    <p:sldId id="925" r:id="rId107"/>
    <p:sldId id="926" r:id="rId108"/>
    <p:sldId id="927" r:id="rId109"/>
    <p:sldId id="928" r:id="rId110"/>
    <p:sldId id="929" r:id="rId111"/>
    <p:sldId id="1024" r:id="rId112"/>
    <p:sldId id="930" r:id="rId113"/>
    <p:sldId id="947" r:id="rId114"/>
    <p:sldId id="857" r:id="rId115"/>
    <p:sldId id="932" r:id="rId116"/>
    <p:sldId id="1049" r:id="rId117"/>
    <p:sldId id="1030" r:id="rId118"/>
    <p:sldId id="1031" r:id="rId119"/>
    <p:sldId id="1032" r:id="rId120"/>
    <p:sldId id="1033" r:id="rId121"/>
    <p:sldId id="1034" r:id="rId122"/>
    <p:sldId id="1035" r:id="rId123"/>
    <p:sldId id="1043" r:id="rId12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CC"/>
    <a:srgbClr val="008000"/>
    <a:srgbClr val="000066"/>
    <a:srgbClr val="FF0000"/>
    <a:srgbClr val="3366FF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5" autoAdjust="0"/>
    <p:restoredTop sz="94519" autoAdjust="0"/>
  </p:normalViewPr>
  <p:slideViewPr>
    <p:cSldViewPr>
      <p:cViewPr varScale="1">
        <p:scale>
          <a:sx n="115" d="100"/>
          <a:sy n="115" d="100"/>
        </p:scale>
        <p:origin x="1398" y="10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68477C03-DFE9-4E1C-8B41-12191BE189CC}" type="datetimeFigureOut">
              <a:rPr lang="ko-KR" altLang="en-US"/>
              <a:pPr>
                <a:defRPr/>
              </a:pPr>
              <a:t>2017-01-20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E40DFC98-6826-4CC5-A0CD-6EA8735BA2D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80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5788780-8C3E-4E71-A5E6-7A257B0E8EBE}" type="datetimeFigureOut">
              <a:rPr lang="ko-KR" altLang="en-US"/>
              <a:pPr>
                <a:defRPr/>
              </a:pPr>
              <a:t>2017-01-20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DE2CA943-774A-417B-A494-9A442D40A88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3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3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D450217C-698C-417F-9800-7189E1BAEDF0}" type="slidenum">
              <a:rPr kumimoji="0" lang="ko-KR" altLang="en-US" sz="1200"/>
              <a:pPr/>
              <a:t>77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5298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D450217C-698C-417F-9800-7189E1BAEDF0}" type="slidenum">
              <a:rPr kumimoji="0" lang="ko-KR" altLang="en-US" sz="1200"/>
              <a:pPr/>
              <a:t>78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5298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085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CA083299-DABA-4CF6-B088-653EA858E9BF}" type="slidenum">
              <a:rPr kumimoji="0" lang="ko-KR" altLang="en-US" sz="1200"/>
              <a:pPr/>
              <a:t>108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7288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0920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8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8272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29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28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800" b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 smtClean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6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123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94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7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트리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이진트리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Binary Tree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 eaLnBrk="1" hangingPunct="1"/>
            <a:r>
              <a:rPr lang="ko-KR" altLang="en-US" dirty="0" err="1"/>
              <a:t>트리의</a:t>
            </a:r>
            <a:r>
              <a:rPr lang="ko-KR" altLang="en-US" dirty="0"/>
              <a:t> 모든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차수를 </a:t>
            </a:r>
            <a:r>
              <a:rPr lang="en-US" altLang="ko-KR" dirty="0"/>
              <a:t>2 </a:t>
            </a:r>
            <a:r>
              <a:rPr lang="ko-KR" altLang="en-US" dirty="0"/>
              <a:t>이하로 제한하여 전체 </a:t>
            </a:r>
            <a:r>
              <a:rPr lang="ko-KR" altLang="en-US" dirty="0" err="1"/>
              <a:t>트리의</a:t>
            </a:r>
            <a:r>
              <a:rPr lang="ko-KR" altLang="en-US" dirty="0"/>
              <a:t> 차수가 </a:t>
            </a:r>
            <a:r>
              <a:rPr lang="en-US" altLang="ko-KR" dirty="0"/>
              <a:t>2 </a:t>
            </a:r>
            <a:r>
              <a:rPr lang="ko-KR" altLang="en-US" dirty="0"/>
              <a:t>이하가 되도록 </a:t>
            </a:r>
            <a:r>
              <a:rPr lang="ko-KR" altLang="en-US" dirty="0" smtClean="0"/>
              <a:t>정의</a:t>
            </a:r>
          </a:p>
          <a:p>
            <a:pPr lvl="1" eaLnBrk="1" hangingPunct="1"/>
            <a:r>
              <a:rPr lang="ko-KR" altLang="en-US" dirty="0" smtClean="0"/>
              <a:t>이진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모든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왼쪽 자식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오른쪽 자식 </a:t>
            </a:r>
            <a:r>
              <a:rPr lang="ko-KR" altLang="en-US" dirty="0" err="1" smtClean="0"/>
              <a:t>노드만</a:t>
            </a:r>
            <a:r>
              <a:rPr lang="ko-KR" altLang="en-US" dirty="0" smtClean="0"/>
              <a:t> 가짐</a:t>
            </a:r>
            <a:endParaRPr lang="en-US" altLang="ko-KR" dirty="0" smtClean="0"/>
          </a:p>
          <a:p>
            <a:pPr lvl="2" eaLnBrk="1" hangingPunct="1">
              <a:lnSpc>
                <a:spcPct val="130000"/>
              </a:lnSpc>
            </a:pPr>
            <a:r>
              <a:rPr lang="ko-KR" altLang="en-US" dirty="0" smtClean="0"/>
              <a:t>부모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자식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수와의 관계  ☞  </a:t>
            </a:r>
            <a:r>
              <a:rPr lang="en-US" altLang="ko-KR" dirty="0" smtClean="0"/>
              <a:t>1:2  </a:t>
            </a:r>
          </a:p>
          <a:p>
            <a:pPr lvl="2" eaLnBrk="1" hangingPunct="1">
              <a:lnSpc>
                <a:spcPct val="70000"/>
              </a:lnSpc>
            </a:pPr>
            <a:r>
              <a:rPr lang="ko-KR" altLang="en-US" dirty="0" smtClean="0"/>
              <a:t>공백 </a:t>
            </a:r>
            <a:r>
              <a:rPr lang="ko-KR" altLang="en-US" dirty="0" err="1" smtClean="0"/>
              <a:t>노드도</a:t>
            </a:r>
            <a:r>
              <a:rPr lang="ko-KR" altLang="en-US" dirty="0" smtClean="0"/>
              <a:t> 자식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취급</a:t>
            </a:r>
            <a:endParaRPr lang="en-US" altLang="ko-KR" dirty="0" smtClean="0"/>
          </a:p>
          <a:p>
            <a:pPr lvl="2" eaLnBrk="1" hangingPunct="1">
              <a:lnSpc>
                <a:spcPct val="70000"/>
              </a:lnSpc>
            </a:pPr>
            <a:r>
              <a:rPr lang="en-US" altLang="ko-KR" dirty="0" smtClean="0"/>
              <a:t>0 ≤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차수 ≤ </a:t>
            </a:r>
            <a:r>
              <a:rPr lang="en-US" altLang="ko-KR" dirty="0" smtClean="0"/>
              <a:t>2</a:t>
            </a:r>
          </a:p>
          <a:p>
            <a:endParaRPr lang="ko-KR" altLang="en-US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개념과 구조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47" y="3919993"/>
            <a:ext cx="7560840" cy="2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히프의</a:t>
            </a:r>
            <a:r>
              <a:rPr lang="ko-KR" altLang="en-US" dirty="0" smtClean="0"/>
              <a:t> 예</a:t>
            </a:r>
          </a:p>
          <a:p>
            <a:pPr lvl="1"/>
            <a:endParaRPr lang="ko-KR" altLang="en-US" dirty="0" smtClean="0"/>
          </a:p>
        </p:txBody>
      </p:sp>
      <p:sp>
        <p:nvSpPr>
          <p:cNvPr id="860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34" y="928476"/>
            <a:ext cx="3672407" cy="265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10" y="3901467"/>
            <a:ext cx="6805959" cy="2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히프가 아닌 이진 트리의 예</a:t>
            </a:r>
          </a:p>
          <a:p>
            <a:pPr lvl="1"/>
            <a:endParaRPr lang="ko-KR" altLang="en-US" smtClean="0"/>
          </a:p>
        </p:txBody>
      </p:sp>
      <p:sp>
        <p:nvSpPr>
          <p:cNvPr id="870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84" y="1628542"/>
            <a:ext cx="8634058" cy="264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히프의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자료형</a:t>
            </a: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880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3" y="1622107"/>
            <a:ext cx="839413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8037"/>
            <a:ext cx="8686800" cy="24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9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 err="1" smtClean="0"/>
              <a:t>히프의</a:t>
            </a:r>
            <a:r>
              <a:rPr lang="ko-KR" altLang="en-US" dirty="0" smtClean="0"/>
              <a:t> </a:t>
            </a:r>
            <a:r>
              <a:rPr lang="ko-KR" altLang="en-US" dirty="0"/>
              <a:t>삽입 연산</a:t>
            </a:r>
          </a:p>
          <a:p>
            <a:pPr lvl="1" eaLnBrk="1" hangingPunct="1"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완전 이진 </a:t>
            </a:r>
            <a:r>
              <a:rPr lang="ko-KR" altLang="en-US" dirty="0" err="1"/>
              <a:t>트리의</a:t>
            </a:r>
            <a:r>
              <a:rPr lang="ko-KR" altLang="en-US" dirty="0"/>
              <a:t> 조건이 만족하도록 다음 자리를 </a:t>
            </a:r>
            <a:r>
              <a:rPr lang="ko-KR" altLang="en-US" dirty="0" smtClean="0"/>
              <a:t>확장</a:t>
            </a: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err="1" smtClean="0"/>
              <a:t>노드가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개인 완전 이진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다음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확장 자리는 </a:t>
            </a:r>
            <a:r>
              <a:rPr lang="en-US" altLang="ko-KR" dirty="0" smtClean="0"/>
              <a:t>n+1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ko-KR" dirty="0" smtClean="0"/>
              <a:t>n+1</a:t>
            </a:r>
            <a:r>
              <a:rPr lang="ko-KR" altLang="en-US" dirty="0"/>
              <a:t>번 자리에 </a:t>
            </a:r>
            <a:r>
              <a:rPr lang="ko-KR" altLang="en-US" dirty="0" err="1"/>
              <a:t>노드를</a:t>
            </a:r>
            <a:r>
              <a:rPr lang="ko-KR" altLang="en-US" dirty="0"/>
              <a:t> 확장하고</a:t>
            </a:r>
            <a:r>
              <a:rPr lang="en-US" altLang="ko-KR" dirty="0"/>
              <a:t>, </a:t>
            </a:r>
            <a:r>
              <a:rPr lang="ko-KR" altLang="en-US" dirty="0"/>
              <a:t>그 자리에 삽입할 원소를 임시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 eaLnBrk="1" hangingPunct="1">
              <a:lnSpc>
                <a:spcPct val="230000"/>
              </a:lnSpc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부모 </a:t>
            </a:r>
            <a:r>
              <a:rPr lang="ko-KR" altLang="en-US" dirty="0" err="1"/>
              <a:t>노드와</a:t>
            </a:r>
            <a:r>
              <a:rPr lang="ko-KR" altLang="en-US" dirty="0"/>
              <a:t> 크기 조건이 만족하도록 삽입 원소의 위치를 </a:t>
            </a:r>
            <a:r>
              <a:rPr lang="ko-KR" altLang="en-US" dirty="0" smtClean="0"/>
              <a:t>찾음</a:t>
            </a: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smtClean="0"/>
              <a:t>현재 </a:t>
            </a:r>
            <a:r>
              <a:rPr lang="ko-KR" altLang="en-US" dirty="0"/>
              <a:t>위치에서 </a:t>
            </a:r>
            <a:r>
              <a:rPr lang="ko-KR" altLang="en-US" dirty="0" err="1"/>
              <a:t>부모노드와</a:t>
            </a:r>
            <a:r>
              <a:rPr lang="ko-KR" altLang="en-US" dirty="0"/>
              <a:t> 비교하여 크기 관계를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 eaLnBrk="1" hangingPunct="1">
              <a:defRPr/>
            </a:pPr>
            <a:r>
              <a:rPr lang="en-US" altLang="ko-KR" dirty="0"/>
              <a:t>{</a:t>
            </a:r>
            <a:r>
              <a:rPr lang="ko-KR" altLang="en-US" dirty="0"/>
              <a:t>현재 </a:t>
            </a:r>
            <a:r>
              <a:rPr lang="ko-KR" altLang="en-US" dirty="0" err="1"/>
              <a:t>부모노드의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</a:t>
            </a:r>
            <a:r>
              <a:rPr lang="ko-KR" altLang="en-US" dirty="0" smtClean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≥</a:t>
            </a:r>
            <a:r>
              <a:rPr lang="ko-KR" altLang="en-US" dirty="0"/>
              <a:t> 삽입 원소의 </a:t>
            </a:r>
            <a:r>
              <a:rPr lang="ko-KR" altLang="en-US" dirty="0" err="1" smtClean="0"/>
              <a:t>키값</a:t>
            </a:r>
            <a:r>
              <a:rPr lang="en-US" altLang="ko-KR" dirty="0"/>
              <a:t>}</a:t>
            </a:r>
            <a:r>
              <a:rPr lang="ko-KR" altLang="en-US" dirty="0"/>
              <a:t>의 관계가 성립하지 않으면</a:t>
            </a:r>
            <a:r>
              <a:rPr lang="en-US" altLang="ko-KR" dirty="0"/>
              <a:t>, </a:t>
            </a:r>
          </a:p>
          <a:p>
            <a:pPr lvl="2" eaLnBrk="1" hangingPunct="1">
              <a:buFontTx/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현재 </a:t>
            </a:r>
            <a:r>
              <a:rPr lang="ko-KR" altLang="en-US" dirty="0" err="1"/>
              <a:t>부모노드의</a:t>
            </a:r>
            <a:r>
              <a:rPr lang="ko-KR" altLang="en-US" dirty="0"/>
              <a:t> 원소와 삽입 원소의 자리를 서로 </a:t>
            </a:r>
            <a:r>
              <a:rPr lang="ko-KR" altLang="en-US" dirty="0" smtClean="0"/>
              <a:t>바꿈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 smtClean="0"/>
          </a:p>
        </p:txBody>
      </p:sp>
      <p:sp>
        <p:nvSpPr>
          <p:cNvPr id="890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 smtClean="0"/>
              <a:t>히프에서의</a:t>
            </a:r>
            <a:r>
              <a:rPr lang="ko-KR" altLang="en-US" dirty="0" smtClean="0"/>
              <a:t> 삽입 연산 예</a:t>
            </a:r>
            <a:r>
              <a:rPr lang="en-US" altLang="ko-KR" dirty="0" smtClean="0"/>
              <a:t>1)  17</a:t>
            </a:r>
            <a:r>
              <a:rPr lang="ko-KR" altLang="en-US" dirty="0" smtClean="0"/>
              <a:t>을 삽입하는 경우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err="1" smtClean="0"/>
              <a:t>노드를</a:t>
            </a:r>
            <a:r>
              <a:rPr lang="ko-KR" altLang="en-US" dirty="0" smtClean="0"/>
              <a:t> 확장하여 임시로 저장한 위치에서의 </a:t>
            </a:r>
            <a:r>
              <a:rPr lang="ko-KR" altLang="en-US" dirty="0" err="1" smtClean="0"/>
              <a:t>부모노드와</a:t>
            </a:r>
            <a:r>
              <a:rPr lang="ko-KR" altLang="en-US" dirty="0" smtClean="0"/>
              <a:t> 크기를 비교하여 </a:t>
            </a:r>
            <a:r>
              <a:rPr lang="ko-KR" altLang="en-US" dirty="0" err="1" smtClean="0"/>
              <a:t>히프의</a:t>
            </a:r>
            <a:r>
              <a:rPr lang="ko-KR" altLang="en-US" dirty="0" smtClean="0"/>
              <a:t> 크기관계가 성립하므로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위치를 삽입 원소의 자리로 확정</a:t>
            </a:r>
          </a:p>
          <a:p>
            <a:pPr lvl="1"/>
            <a:endParaRPr lang="ko-KR" altLang="en-US" dirty="0" smtClean="0"/>
          </a:p>
        </p:txBody>
      </p:sp>
      <p:sp>
        <p:nvSpPr>
          <p:cNvPr id="901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  <a:endParaRPr lang="ko-KR" altLang="en-US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21" y="2035044"/>
            <a:ext cx="6969681" cy="465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히프에서의</a:t>
            </a:r>
            <a:r>
              <a:rPr lang="ko-KR" altLang="en-US" dirty="0" smtClean="0"/>
              <a:t> 삽입 연산 예</a:t>
            </a:r>
            <a:r>
              <a:rPr lang="en-US" altLang="ko-KR" dirty="0" smtClean="0"/>
              <a:t>2)  23</a:t>
            </a:r>
            <a:r>
              <a:rPr lang="ko-KR" altLang="en-US" dirty="0" smtClean="0"/>
              <a:t>을 삽입하는 경우</a:t>
            </a:r>
          </a:p>
          <a:p>
            <a:pPr lvl="1"/>
            <a:endParaRPr lang="ko-KR" altLang="en-US" dirty="0" smtClean="0"/>
          </a:p>
        </p:txBody>
      </p:sp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  <a:endParaRPr lang="ko-KR" altLang="en-US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8" y="1425839"/>
            <a:ext cx="7651576" cy="514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히프에서의 삽입 연산 알고리즘</a:t>
            </a:r>
          </a:p>
          <a:p>
            <a:pPr lvl="1"/>
            <a:endParaRPr lang="ko-KR" altLang="en-US" smtClean="0"/>
          </a:p>
        </p:txBody>
      </p:sp>
      <p:sp>
        <p:nvSpPr>
          <p:cNvPr id="921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  <a:endParaRPr lang="ko-KR" altLang="en-US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3"/>
            <a:ext cx="849093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➊ 현재 </a:t>
            </a:r>
            <a:r>
              <a:rPr lang="ko-KR" altLang="en-US" dirty="0" err="1"/>
              <a:t>히프의</a:t>
            </a:r>
            <a:r>
              <a:rPr lang="ko-KR" altLang="en-US" dirty="0"/>
              <a:t> 크기를 하나 증가시켜서 </a:t>
            </a:r>
            <a:r>
              <a:rPr lang="ko-KR" altLang="en-US" dirty="0" err="1"/>
              <a:t>노드</a:t>
            </a:r>
            <a:r>
              <a:rPr lang="ko-KR" altLang="en-US" dirty="0"/>
              <a:t> 위치를 </a:t>
            </a:r>
            <a:r>
              <a:rPr lang="ko-KR" altLang="en-US" dirty="0" smtClean="0"/>
              <a:t>확장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➋ </a:t>
            </a:r>
            <a:r>
              <a:rPr lang="ko-KR" altLang="en-US" dirty="0"/>
              <a:t>확장한 </a:t>
            </a:r>
            <a:r>
              <a:rPr lang="ko-KR" altLang="en-US" dirty="0" err="1"/>
              <a:t>노드</a:t>
            </a:r>
            <a:r>
              <a:rPr lang="ko-KR" altLang="en-US" dirty="0"/>
              <a:t> 번호가 임시 삽입 위치 </a:t>
            </a:r>
            <a:r>
              <a:rPr lang="en-US" altLang="ko-KR" dirty="0" err="1"/>
              <a:t>i</a:t>
            </a:r>
            <a:r>
              <a:rPr lang="ko-KR" altLang="en-US" dirty="0"/>
              <a:t>가 됨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➌ </a:t>
            </a:r>
            <a:r>
              <a:rPr lang="ko-KR" altLang="en-US" dirty="0"/>
              <a:t>삽입할 원소 </a:t>
            </a:r>
            <a:r>
              <a:rPr lang="en-US" altLang="ko-KR" dirty="0"/>
              <a:t>item</a:t>
            </a:r>
            <a:r>
              <a:rPr lang="ko-KR" altLang="en-US" dirty="0"/>
              <a:t>과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heap[└</a:t>
            </a:r>
            <a:r>
              <a:rPr lang="en-US" altLang="ko-KR" dirty="0" err="1"/>
              <a:t>i</a:t>
            </a:r>
            <a:r>
              <a:rPr lang="en-US" altLang="ko-KR" dirty="0"/>
              <a:t>/2┘]</a:t>
            </a:r>
            <a:r>
              <a:rPr lang="ko-KR" altLang="en-US" dirty="0" smtClean="0"/>
              <a:t>를 </a:t>
            </a:r>
            <a:r>
              <a:rPr lang="ko-KR" altLang="en-US" dirty="0"/>
              <a:t>비교하여 부모 </a:t>
            </a:r>
            <a:r>
              <a:rPr lang="ko-KR" altLang="en-US" dirty="0" err="1"/>
              <a:t>노드보다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작거나 </a:t>
            </a:r>
            <a:r>
              <a:rPr lang="ko-KR" altLang="en-US" dirty="0"/>
              <a:t>같으면 임시 삽입 </a:t>
            </a:r>
            <a:r>
              <a:rPr lang="ko-KR" altLang="en-US" dirty="0" smtClean="0"/>
              <a:t>위치 </a:t>
            </a:r>
            <a:r>
              <a:rPr lang="en-US" altLang="ko-KR" dirty="0" err="1" smtClean="0"/>
              <a:t>i</a:t>
            </a:r>
            <a:r>
              <a:rPr lang="ko-KR" altLang="en-US" dirty="0"/>
              <a:t>를 삽입 원소의 위치로 </a:t>
            </a:r>
            <a:r>
              <a:rPr lang="ko-KR" altLang="en-US" dirty="0" smtClean="0"/>
              <a:t>확정</a:t>
            </a:r>
            <a:r>
              <a:rPr lang="en-US" altLang="ko-KR" dirty="0" smtClean="0"/>
              <a:t>, </a:t>
            </a:r>
            <a:r>
              <a:rPr lang="en-US" altLang="ko-KR" dirty="0"/>
              <a:t>➏</a:t>
            </a:r>
            <a:r>
              <a:rPr lang="ko-KR" altLang="en-US" dirty="0"/>
              <a:t>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➍ </a:t>
            </a:r>
            <a:r>
              <a:rPr lang="ko-KR" altLang="en-US" dirty="0"/>
              <a:t>삽입할 원소 </a:t>
            </a:r>
            <a:r>
              <a:rPr lang="en-US" altLang="ko-KR" dirty="0"/>
              <a:t>item</a:t>
            </a:r>
            <a:r>
              <a:rPr lang="ko-KR" altLang="en-US" dirty="0"/>
              <a:t>이 부모 </a:t>
            </a:r>
            <a:r>
              <a:rPr lang="ko-KR" altLang="en-US" dirty="0" err="1"/>
              <a:t>노드보다</a:t>
            </a:r>
            <a:r>
              <a:rPr lang="ko-KR" altLang="en-US" dirty="0"/>
              <a:t> 크면</a:t>
            </a:r>
            <a:r>
              <a:rPr lang="en-US" altLang="ko-KR" dirty="0"/>
              <a:t>, </a:t>
            </a:r>
            <a:r>
              <a:rPr lang="ko-KR" altLang="en-US" dirty="0"/>
              <a:t>부모 </a:t>
            </a:r>
            <a:r>
              <a:rPr lang="ko-KR" altLang="en-US" dirty="0" err="1"/>
              <a:t>노드와</a:t>
            </a:r>
            <a:r>
              <a:rPr lang="ko-KR" altLang="en-US" dirty="0"/>
              <a:t> 자식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smtClean="0"/>
              <a:t>자리를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맞바꿔 최대 </a:t>
            </a:r>
            <a:r>
              <a:rPr lang="ko-KR" altLang="en-US" dirty="0" err="1"/>
              <a:t>히프의</a:t>
            </a:r>
            <a:r>
              <a:rPr lang="ko-KR" altLang="en-US" dirty="0"/>
              <a:t> </a:t>
            </a:r>
            <a:r>
              <a:rPr lang="ko-KR" altLang="en-US" dirty="0" smtClean="0"/>
              <a:t>관계를 만들어야 </a:t>
            </a:r>
            <a:r>
              <a:rPr lang="ko-KR" altLang="en-US" dirty="0"/>
              <a:t>하므로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heap[└</a:t>
            </a:r>
            <a:r>
              <a:rPr lang="en-US" altLang="ko-KR" dirty="0" err="1"/>
              <a:t>i</a:t>
            </a:r>
            <a:r>
              <a:rPr lang="en-US" altLang="ko-KR" dirty="0"/>
              <a:t>/2┘]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원소를 </a:t>
            </a:r>
            <a:r>
              <a:rPr lang="ko-KR" altLang="en-US" dirty="0"/>
              <a:t>현재의 임시 삽입 위치 </a:t>
            </a:r>
            <a:r>
              <a:rPr lang="en-US" altLang="ko-KR" dirty="0"/>
              <a:t>heap[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➎ </a:t>
            </a:r>
            <a:r>
              <a:rPr lang="en-US" altLang="ko-KR" dirty="0" smtClean="0"/>
              <a:t>└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/2┘</a:t>
            </a:r>
            <a:r>
              <a:rPr lang="ko-KR" altLang="en-US" dirty="0" smtClean="0"/>
              <a:t>를 </a:t>
            </a:r>
            <a:r>
              <a:rPr lang="ko-KR" altLang="en-US" dirty="0"/>
              <a:t>임시 삽입 위치 </a:t>
            </a:r>
            <a:r>
              <a:rPr lang="en-US" altLang="ko-KR" dirty="0" err="1"/>
              <a:t>i</a:t>
            </a:r>
            <a:r>
              <a:rPr lang="ko-KR" altLang="en-US" dirty="0" err="1"/>
              <a:t>로</a:t>
            </a:r>
            <a:r>
              <a:rPr lang="ko-KR" altLang="en-US" dirty="0"/>
              <a:t> 하여 ➋</a:t>
            </a:r>
            <a:r>
              <a:rPr lang="en-US" altLang="ko-KR" dirty="0"/>
              <a:t>~➎</a:t>
            </a:r>
            <a:r>
              <a:rPr lang="ko-KR" altLang="en-US" dirty="0"/>
              <a:t>를 반복하면서 </a:t>
            </a:r>
            <a:r>
              <a:rPr lang="en-US" altLang="ko-KR" dirty="0"/>
              <a:t>item</a:t>
            </a:r>
            <a:r>
              <a:rPr lang="ko-KR" altLang="en-US" dirty="0"/>
              <a:t>을 삽입할 </a:t>
            </a:r>
            <a:r>
              <a:rPr lang="ko-KR" altLang="en-US" dirty="0" smtClean="0"/>
              <a:t>  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    위치를 찾음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➏ </a:t>
            </a:r>
            <a:r>
              <a:rPr lang="ko-KR" altLang="en-US" dirty="0"/>
              <a:t>찾은 위치에 삽입할 원소 </a:t>
            </a:r>
            <a:r>
              <a:rPr lang="en-US" altLang="ko-KR" dirty="0"/>
              <a:t>item</a:t>
            </a:r>
            <a:r>
              <a:rPr lang="ko-KR" altLang="en-US" dirty="0"/>
              <a:t>을 저장하면 최대 </a:t>
            </a:r>
            <a:r>
              <a:rPr lang="ko-KR" altLang="en-US" dirty="0" err="1"/>
              <a:t>히프의</a:t>
            </a:r>
            <a:r>
              <a:rPr lang="ko-KR" altLang="en-US" dirty="0"/>
              <a:t> 재구성 작업이 </a:t>
            </a:r>
            <a:r>
              <a:rPr lang="ko-KR" altLang="en-US" dirty="0" smtClean="0"/>
              <a:t>완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성되므로</a:t>
            </a:r>
            <a:r>
              <a:rPr lang="ko-KR" altLang="en-US" dirty="0" smtClean="0"/>
              <a:t> </a:t>
            </a:r>
            <a:r>
              <a:rPr lang="ko-KR" altLang="en-US" dirty="0"/>
              <a:t>삽입 연산을 </a:t>
            </a:r>
            <a:r>
              <a:rPr lang="ko-KR" altLang="en-US" dirty="0" smtClean="0"/>
              <a:t>종료</a:t>
            </a:r>
          </a:p>
        </p:txBody>
      </p:sp>
      <p:sp>
        <p:nvSpPr>
          <p:cNvPr id="931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 err="1" smtClean="0"/>
              <a:t>히프의</a:t>
            </a:r>
            <a:r>
              <a:rPr lang="ko-KR" altLang="en-US" dirty="0" smtClean="0"/>
              <a:t> </a:t>
            </a:r>
            <a:r>
              <a:rPr lang="ko-KR" altLang="en-US" dirty="0"/>
              <a:t>삭제 연산</a:t>
            </a:r>
          </a:p>
          <a:p>
            <a:pPr lvl="1" eaLnBrk="1" hangingPunct="1">
              <a:defRPr/>
            </a:pPr>
            <a:r>
              <a:rPr lang="ko-KR" altLang="en-US" dirty="0" err="1"/>
              <a:t>히프에서는</a:t>
            </a:r>
            <a:r>
              <a:rPr lang="ko-KR" altLang="en-US" dirty="0"/>
              <a:t>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원소만을 삭제 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원소를 삭제하여 </a:t>
            </a:r>
            <a:r>
              <a:rPr lang="ko-KR" altLang="en-US" dirty="0" smtClean="0"/>
              <a:t>반환</a:t>
            </a:r>
            <a:endParaRPr lang="en-US" altLang="ko-KR" sz="800" dirty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원소의 개수가 </a:t>
            </a:r>
            <a:r>
              <a:rPr lang="en-US" altLang="ko-KR" dirty="0"/>
              <a:t>n-1</a:t>
            </a:r>
            <a:r>
              <a:rPr lang="ko-KR" altLang="en-US" dirty="0"/>
              <a:t>개로 줄었으므로</a:t>
            </a:r>
            <a:r>
              <a:rPr lang="en-US" altLang="ko-KR" dirty="0"/>
              <a:t>, </a:t>
            </a:r>
            <a:r>
              <a:rPr lang="ko-KR" altLang="en-US" dirty="0" err="1"/>
              <a:t>노드의</a:t>
            </a:r>
            <a:r>
              <a:rPr lang="ko-KR" altLang="en-US" dirty="0"/>
              <a:t> 수가 </a:t>
            </a:r>
            <a:r>
              <a:rPr lang="en-US" altLang="ko-KR" dirty="0"/>
              <a:t>n-1</a:t>
            </a:r>
            <a:r>
              <a:rPr lang="ko-KR" altLang="en-US" dirty="0"/>
              <a:t>인 완전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ko-KR" altLang="en-US" dirty="0" smtClean="0"/>
              <a:t>이진 </a:t>
            </a:r>
            <a:r>
              <a:rPr lang="ko-KR" altLang="en-US" dirty="0" err="1"/>
              <a:t>트리로</a:t>
            </a:r>
            <a:r>
              <a:rPr lang="ko-KR" altLang="en-US" dirty="0"/>
              <a:t> </a:t>
            </a:r>
            <a:r>
              <a:rPr lang="ko-KR" altLang="en-US" dirty="0" smtClean="0"/>
              <a:t>조정</a:t>
            </a: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개인 완전 이진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수 </a:t>
            </a:r>
            <a:r>
              <a:rPr lang="en-US" altLang="ko-KR" dirty="0"/>
              <a:t>n-1</a:t>
            </a:r>
            <a:r>
              <a:rPr lang="ko-KR" altLang="en-US" dirty="0"/>
              <a:t>개의 완전 이진 </a:t>
            </a:r>
            <a:r>
              <a:rPr lang="ko-KR" altLang="en-US" dirty="0" err="1"/>
              <a:t>트리가</a:t>
            </a:r>
            <a:r>
              <a:rPr lang="ko-KR" altLang="en-US" dirty="0"/>
              <a:t> 되기 위해서 마지막 </a:t>
            </a:r>
            <a:r>
              <a:rPr lang="ko-KR" altLang="en-US" dirty="0" err="1"/>
              <a:t>노드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n</a:t>
            </a:r>
            <a:r>
              <a:rPr lang="ko-KR" altLang="en-US" dirty="0"/>
              <a:t>번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 dirty="0" smtClean="0"/>
              <a:t>삭제</a:t>
            </a:r>
            <a:endParaRPr lang="en-US" altLang="ko-KR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삭제된 </a:t>
            </a:r>
            <a:r>
              <a:rPr lang="en-US" altLang="ko-KR" dirty="0"/>
              <a:t>n</a:t>
            </a:r>
            <a:r>
              <a:rPr lang="ko-KR" altLang="en-US" dirty="0"/>
              <a:t>번 </a:t>
            </a:r>
            <a:r>
              <a:rPr lang="ko-KR" altLang="en-US" dirty="0" err="1"/>
              <a:t>노드에</a:t>
            </a:r>
            <a:r>
              <a:rPr lang="ko-KR" altLang="en-US" dirty="0"/>
              <a:t> 있던 원소는 비어있는 </a:t>
            </a:r>
            <a:r>
              <a:rPr lang="ko-KR" altLang="en-US" dirty="0" err="1"/>
              <a:t>루트노드에</a:t>
            </a:r>
            <a:r>
              <a:rPr lang="ko-KR" altLang="en-US" dirty="0"/>
              <a:t> 임시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완전 이진 트리 내에서 루트에 임시 저장된 원소의 제자리를 </a:t>
            </a:r>
            <a:r>
              <a:rPr lang="ko-KR" altLang="en-US" dirty="0" smtClean="0"/>
              <a:t>찾</a:t>
            </a:r>
            <a:r>
              <a:rPr lang="ko-KR" altLang="en-US" dirty="0"/>
              <a:t>음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현재 위치에서 </a:t>
            </a:r>
            <a:r>
              <a:rPr lang="ko-KR" altLang="en-US" dirty="0" err="1"/>
              <a:t>자식노드와</a:t>
            </a:r>
            <a:r>
              <a:rPr lang="ko-KR" altLang="en-US" dirty="0"/>
              <a:t> 비교하여 크기 관계를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 eaLnBrk="1" hangingPunct="1">
              <a:defRPr/>
            </a:pPr>
            <a:r>
              <a:rPr lang="en-US" altLang="ko-KR" dirty="0"/>
              <a:t>{</a:t>
            </a:r>
            <a:r>
              <a:rPr lang="ko-KR" altLang="en-US" dirty="0"/>
              <a:t>임시 저장 원소의 </a:t>
            </a:r>
            <a:r>
              <a:rPr lang="ko-KR" altLang="en-US" dirty="0" err="1" smtClean="0"/>
              <a:t>키값</a:t>
            </a:r>
            <a:r>
              <a:rPr lang="ko-KR" altLang="en-US" dirty="0" smtClean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≥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/>
              <a:t>현재 </a:t>
            </a:r>
            <a:r>
              <a:rPr lang="ko-KR" altLang="en-US" dirty="0" err="1"/>
              <a:t>자식노드의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</a:t>
            </a:r>
            <a:r>
              <a:rPr lang="ko-KR" altLang="en-US" dirty="0" smtClean="0"/>
              <a:t> </a:t>
            </a:r>
            <a:r>
              <a:rPr lang="en-US" altLang="ko-KR" dirty="0"/>
              <a:t>}</a:t>
            </a:r>
            <a:r>
              <a:rPr lang="ko-KR" altLang="en-US" dirty="0"/>
              <a:t>의 </a:t>
            </a:r>
            <a:r>
              <a:rPr lang="ko-KR" altLang="en-US" spc="-100" dirty="0"/>
              <a:t>관계가 성립하지 않으면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자식노드의</a:t>
            </a:r>
            <a:r>
              <a:rPr lang="ko-KR" altLang="en-US" dirty="0"/>
              <a:t> 원소와 임시 저장 원소의 자리를 서로 </a:t>
            </a:r>
            <a:r>
              <a:rPr lang="ko-KR" altLang="en-US" dirty="0" smtClean="0"/>
              <a:t>바꿈</a:t>
            </a:r>
            <a:endParaRPr lang="en-US" altLang="ko-KR" dirty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942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이진트리는</a:t>
            </a:r>
            <a:r>
              <a:rPr lang="ko-KR" altLang="en-US" dirty="0" smtClean="0"/>
              <a:t> 순환적 구성</a:t>
            </a:r>
            <a:endParaRPr lang="en-US" altLang="ko-KR" dirty="0" smtClean="0"/>
          </a:p>
          <a:p>
            <a:pPr lvl="2" eaLnBrk="1" hangingPunct="1"/>
            <a:r>
              <a:rPr lang="ko-KR" altLang="en-US" dirty="0" err="1" smtClean="0"/>
              <a:t>노드의</a:t>
            </a:r>
            <a:r>
              <a:rPr lang="ko-KR" altLang="en-US" dirty="0" smtClean="0"/>
              <a:t> 왼쪽 자식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루트로 하는 </a:t>
            </a:r>
            <a:r>
              <a:rPr lang="ko-KR" altLang="en-US" u="sng" dirty="0" smtClean="0"/>
              <a:t>왼쪽 </a:t>
            </a:r>
            <a:r>
              <a:rPr lang="ko-KR" altLang="en-US" u="sng" dirty="0" err="1" smtClean="0"/>
              <a:t>서브트리도</a:t>
            </a:r>
            <a:r>
              <a:rPr lang="ko-KR" altLang="en-US" u="sng" dirty="0" smtClean="0"/>
              <a:t> 이진 트리</a:t>
            </a: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err="1" smtClean="0"/>
              <a:t>노드의</a:t>
            </a:r>
            <a:r>
              <a:rPr lang="ko-KR" altLang="en-US" dirty="0" smtClean="0"/>
              <a:t> 오른쪽 자식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루트로 하는 </a:t>
            </a:r>
            <a:r>
              <a:rPr lang="ko-KR" altLang="en-US" u="sng" dirty="0" smtClean="0"/>
              <a:t>오른쪽 서브 </a:t>
            </a:r>
            <a:r>
              <a:rPr lang="ko-KR" altLang="en-US" u="sng" dirty="0" err="1" smtClean="0"/>
              <a:t>트리도</a:t>
            </a:r>
            <a:r>
              <a:rPr lang="ko-KR" altLang="en-US" u="sng" dirty="0" smtClean="0"/>
              <a:t> 이진 트리</a:t>
            </a:r>
          </a:p>
          <a:p>
            <a:pPr lvl="2"/>
            <a:endParaRPr lang="ko-KR" altLang="en-US" dirty="0" smtClean="0"/>
          </a:p>
        </p:txBody>
      </p:sp>
      <p:sp>
        <p:nvSpPr>
          <p:cNvPr id="153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개념과 구조 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14"/>
          <a:stretch/>
        </p:blipFill>
        <p:spPr bwMode="auto">
          <a:xfrm>
            <a:off x="1217988" y="6541970"/>
            <a:ext cx="6724650" cy="32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957213" y="2070943"/>
            <a:ext cx="7215187" cy="450056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665238" y="4988768"/>
            <a:ext cx="1700212" cy="1065213"/>
            <a:chOff x="567" y="2578"/>
            <a:chExt cx="1071" cy="671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>
              <a:off x="785" y="2578"/>
              <a:ext cx="305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097" y="2578"/>
              <a:ext cx="305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67" y="2932"/>
              <a:ext cx="363" cy="31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275" y="2931"/>
              <a:ext cx="363" cy="31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4376688" y="4988768"/>
            <a:ext cx="1700212" cy="1065213"/>
            <a:chOff x="567" y="2578"/>
            <a:chExt cx="1071" cy="671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>
              <a:off x="785" y="2578"/>
              <a:ext cx="305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097" y="2578"/>
              <a:ext cx="305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67" y="2932"/>
              <a:ext cx="363" cy="31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J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275" y="2931"/>
              <a:ext cx="363" cy="31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451550" y="4979243"/>
            <a:ext cx="48418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734125" y="5539631"/>
            <a:ext cx="576263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438600" y="2853581"/>
            <a:ext cx="1144588" cy="622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3206700" y="2861518"/>
            <a:ext cx="1244600" cy="614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4156025" y="2358281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5265688" y="3914031"/>
            <a:ext cx="484187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760988" y="3914031"/>
            <a:ext cx="484187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5430788" y="3423493"/>
            <a:ext cx="576262" cy="503238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4919613" y="4476006"/>
            <a:ext cx="576262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6043563" y="4474418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H="1">
            <a:off x="2590750" y="3920381"/>
            <a:ext cx="484188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3086050" y="3920381"/>
            <a:ext cx="484188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2832050" y="3429843"/>
            <a:ext cx="576263" cy="503238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2244675" y="4482356"/>
            <a:ext cx="576263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3368625" y="4480768"/>
            <a:ext cx="576263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</a:p>
        </p:txBody>
      </p: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362025" y="2772618"/>
            <a:ext cx="3167063" cy="3846513"/>
            <a:chOff x="749" y="890"/>
            <a:chExt cx="1995" cy="2423"/>
          </a:xfrm>
        </p:grpSpPr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749" y="935"/>
              <a:ext cx="1995" cy="2378"/>
            </a:xfrm>
            <a:custGeom>
              <a:avLst/>
              <a:gdLst>
                <a:gd name="T0" fmla="*/ 1463 w 1950"/>
                <a:gd name="T1" fmla="*/ 147 h 2661"/>
                <a:gd name="T2" fmla="*/ 1144 w 1950"/>
                <a:gd name="T3" fmla="*/ 169 h 2661"/>
                <a:gd name="T4" fmla="*/ 82 w 1950"/>
                <a:gd name="T5" fmla="*/ 933 h 2661"/>
                <a:gd name="T6" fmla="*/ 664 w 1950"/>
                <a:gd name="T7" fmla="*/ 1077 h 2661"/>
                <a:gd name="T8" fmla="*/ 2153 w 1950"/>
                <a:gd name="T9" fmla="*/ 1056 h 2661"/>
                <a:gd name="T10" fmla="*/ 1463 w 1950"/>
                <a:gd name="T11" fmla="*/ 147 h 2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0"/>
                <a:gd name="T19" fmla="*/ 0 h 2661"/>
                <a:gd name="T20" fmla="*/ 1950 w 1950"/>
                <a:gd name="T21" fmla="*/ 2661 h 2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0" h="2661">
                  <a:moveTo>
                    <a:pt x="1247" y="325"/>
                  </a:moveTo>
                  <a:cubicBezTo>
                    <a:pt x="1103" y="0"/>
                    <a:pt x="1171" y="84"/>
                    <a:pt x="975" y="371"/>
                  </a:cubicBezTo>
                  <a:cubicBezTo>
                    <a:pt x="779" y="658"/>
                    <a:pt x="136" y="1717"/>
                    <a:pt x="68" y="2049"/>
                  </a:cubicBezTo>
                  <a:cubicBezTo>
                    <a:pt x="0" y="2381"/>
                    <a:pt x="271" y="2321"/>
                    <a:pt x="566" y="2366"/>
                  </a:cubicBezTo>
                  <a:cubicBezTo>
                    <a:pt x="861" y="2411"/>
                    <a:pt x="1724" y="2661"/>
                    <a:pt x="1837" y="2321"/>
                  </a:cubicBezTo>
                  <a:cubicBezTo>
                    <a:pt x="1950" y="1981"/>
                    <a:pt x="1391" y="650"/>
                    <a:pt x="1247" y="32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1412" y="890"/>
              <a:ext cx="106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왼쪽 서브트리</a:t>
              </a:r>
            </a:p>
          </p:txBody>
        </p:sp>
      </p:grpSp>
      <p:grpSp>
        <p:nvGrpSpPr>
          <p:cNvPr id="34" name="Group 32"/>
          <p:cNvGrpSpPr>
            <a:grpSpLocks/>
          </p:cNvGrpSpPr>
          <p:nvPr/>
        </p:nvGrpSpPr>
        <p:grpSpPr bwMode="auto">
          <a:xfrm>
            <a:off x="4241750" y="2755156"/>
            <a:ext cx="3597275" cy="3986212"/>
            <a:chOff x="2563" y="879"/>
            <a:chExt cx="2266" cy="2511"/>
          </a:xfrm>
        </p:grpSpPr>
        <p:sp>
          <p:nvSpPr>
            <p:cNvPr id="35" name="Freeform 33"/>
            <p:cNvSpPr>
              <a:spLocks/>
            </p:cNvSpPr>
            <p:nvPr/>
          </p:nvSpPr>
          <p:spPr bwMode="auto">
            <a:xfrm rot="378836" flipH="1">
              <a:off x="2563" y="895"/>
              <a:ext cx="2266" cy="2495"/>
            </a:xfrm>
            <a:custGeom>
              <a:avLst/>
              <a:gdLst>
                <a:gd name="T0" fmla="*/ 3569 w 1950"/>
                <a:gd name="T1" fmla="*/ 206 h 2661"/>
                <a:gd name="T2" fmla="*/ 2790 w 1950"/>
                <a:gd name="T3" fmla="*/ 236 h 2661"/>
                <a:gd name="T4" fmla="*/ 194 w 1950"/>
                <a:gd name="T5" fmla="*/ 1305 h 2661"/>
                <a:gd name="T6" fmla="*/ 1620 w 1950"/>
                <a:gd name="T7" fmla="*/ 1507 h 2661"/>
                <a:gd name="T8" fmla="*/ 5257 w 1950"/>
                <a:gd name="T9" fmla="*/ 1479 h 2661"/>
                <a:gd name="T10" fmla="*/ 3569 w 1950"/>
                <a:gd name="T11" fmla="*/ 206 h 2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0"/>
                <a:gd name="T19" fmla="*/ 0 h 2661"/>
                <a:gd name="T20" fmla="*/ 1950 w 1950"/>
                <a:gd name="T21" fmla="*/ 2661 h 2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0" h="2661">
                  <a:moveTo>
                    <a:pt x="1247" y="325"/>
                  </a:moveTo>
                  <a:cubicBezTo>
                    <a:pt x="1103" y="0"/>
                    <a:pt x="1171" y="84"/>
                    <a:pt x="975" y="371"/>
                  </a:cubicBezTo>
                  <a:cubicBezTo>
                    <a:pt x="779" y="658"/>
                    <a:pt x="136" y="1717"/>
                    <a:pt x="68" y="2049"/>
                  </a:cubicBezTo>
                  <a:cubicBezTo>
                    <a:pt x="0" y="2381"/>
                    <a:pt x="271" y="2321"/>
                    <a:pt x="566" y="2366"/>
                  </a:cubicBezTo>
                  <a:cubicBezTo>
                    <a:pt x="861" y="2411"/>
                    <a:pt x="1724" y="2661"/>
                    <a:pt x="1837" y="2321"/>
                  </a:cubicBezTo>
                  <a:cubicBezTo>
                    <a:pt x="1950" y="1981"/>
                    <a:pt x="1391" y="650"/>
                    <a:pt x="1247" y="32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3164" y="879"/>
              <a:ext cx="1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오른쪽 서브트리</a:t>
              </a:r>
            </a:p>
          </p:txBody>
        </p:sp>
      </p:grpSp>
      <p:grpSp>
        <p:nvGrpSpPr>
          <p:cNvPr id="37" name="Group 35"/>
          <p:cNvGrpSpPr>
            <a:grpSpLocks/>
          </p:cNvGrpSpPr>
          <p:nvPr/>
        </p:nvGrpSpPr>
        <p:grpSpPr bwMode="auto">
          <a:xfrm>
            <a:off x="1289000" y="3979118"/>
            <a:ext cx="2187575" cy="2366963"/>
            <a:chOff x="703" y="1650"/>
            <a:chExt cx="1378" cy="1491"/>
          </a:xfrm>
        </p:grpSpPr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57" y="1670"/>
              <a:ext cx="1224" cy="1471"/>
            </a:xfrm>
            <a:custGeom>
              <a:avLst/>
              <a:gdLst>
                <a:gd name="T0" fmla="*/ 48 w 1950"/>
                <a:gd name="T1" fmla="*/ 5 h 2661"/>
                <a:gd name="T2" fmla="*/ 38 w 1950"/>
                <a:gd name="T3" fmla="*/ 6 h 2661"/>
                <a:gd name="T4" fmla="*/ 3 w 1950"/>
                <a:gd name="T5" fmla="*/ 33 h 2661"/>
                <a:gd name="T6" fmla="*/ 22 w 1950"/>
                <a:gd name="T7" fmla="*/ 37 h 2661"/>
                <a:gd name="T8" fmla="*/ 70 w 1950"/>
                <a:gd name="T9" fmla="*/ 36 h 2661"/>
                <a:gd name="T10" fmla="*/ 48 w 1950"/>
                <a:gd name="T11" fmla="*/ 5 h 2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0"/>
                <a:gd name="T19" fmla="*/ 0 h 2661"/>
                <a:gd name="T20" fmla="*/ 1950 w 1950"/>
                <a:gd name="T21" fmla="*/ 2661 h 2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0" h="2661">
                  <a:moveTo>
                    <a:pt x="1247" y="325"/>
                  </a:moveTo>
                  <a:cubicBezTo>
                    <a:pt x="1103" y="0"/>
                    <a:pt x="1171" y="84"/>
                    <a:pt x="975" y="371"/>
                  </a:cubicBezTo>
                  <a:cubicBezTo>
                    <a:pt x="779" y="658"/>
                    <a:pt x="136" y="1717"/>
                    <a:pt x="68" y="2049"/>
                  </a:cubicBezTo>
                  <a:cubicBezTo>
                    <a:pt x="0" y="2381"/>
                    <a:pt x="271" y="2321"/>
                    <a:pt x="566" y="2366"/>
                  </a:cubicBezTo>
                  <a:cubicBezTo>
                    <a:pt x="861" y="2411"/>
                    <a:pt x="1724" y="2661"/>
                    <a:pt x="1837" y="2321"/>
                  </a:cubicBezTo>
                  <a:cubicBezTo>
                    <a:pt x="1950" y="1981"/>
                    <a:pt x="1391" y="650"/>
                    <a:pt x="1247" y="325"/>
                  </a:cubicBez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703" y="1650"/>
              <a:ext cx="105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왼쪽 서브트리</a:t>
              </a:r>
            </a:p>
          </p:txBody>
        </p:sp>
      </p:grpSp>
      <p:grpSp>
        <p:nvGrpSpPr>
          <p:cNvPr id="40" name="Group 38"/>
          <p:cNvGrpSpPr>
            <a:grpSpLocks/>
          </p:cNvGrpSpPr>
          <p:nvPr/>
        </p:nvGrpSpPr>
        <p:grpSpPr bwMode="auto">
          <a:xfrm>
            <a:off x="3073350" y="3961656"/>
            <a:ext cx="1860550" cy="1287462"/>
            <a:chOff x="1827" y="1639"/>
            <a:chExt cx="1172" cy="811"/>
          </a:xfrm>
        </p:grpSpPr>
        <p:sp>
          <p:nvSpPr>
            <p:cNvPr id="41" name="Freeform 39"/>
            <p:cNvSpPr>
              <a:spLocks/>
            </p:cNvSpPr>
            <p:nvPr/>
          </p:nvSpPr>
          <p:spPr bwMode="auto">
            <a:xfrm rot="-464751">
              <a:off x="1848" y="1745"/>
              <a:ext cx="626" cy="705"/>
            </a:xfrm>
            <a:custGeom>
              <a:avLst/>
              <a:gdLst>
                <a:gd name="T0" fmla="*/ 0 w 1950"/>
                <a:gd name="T1" fmla="*/ 0 h 2661"/>
                <a:gd name="T2" fmla="*/ 0 w 1950"/>
                <a:gd name="T3" fmla="*/ 0 h 2661"/>
                <a:gd name="T4" fmla="*/ 0 w 1950"/>
                <a:gd name="T5" fmla="*/ 0 h 2661"/>
                <a:gd name="T6" fmla="*/ 0 w 1950"/>
                <a:gd name="T7" fmla="*/ 0 h 2661"/>
                <a:gd name="T8" fmla="*/ 1 w 1950"/>
                <a:gd name="T9" fmla="*/ 0 h 2661"/>
                <a:gd name="T10" fmla="*/ 0 w 1950"/>
                <a:gd name="T11" fmla="*/ 0 h 2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0"/>
                <a:gd name="T19" fmla="*/ 0 h 2661"/>
                <a:gd name="T20" fmla="*/ 1950 w 1950"/>
                <a:gd name="T21" fmla="*/ 2661 h 2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0" h="2661">
                  <a:moveTo>
                    <a:pt x="1247" y="325"/>
                  </a:moveTo>
                  <a:cubicBezTo>
                    <a:pt x="1103" y="0"/>
                    <a:pt x="1171" y="84"/>
                    <a:pt x="975" y="371"/>
                  </a:cubicBezTo>
                  <a:cubicBezTo>
                    <a:pt x="779" y="658"/>
                    <a:pt x="136" y="1717"/>
                    <a:pt x="68" y="2049"/>
                  </a:cubicBezTo>
                  <a:cubicBezTo>
                    <a:pt x="0" y="2381"/>
                    <a:pt x="271" y="2321"/>
                    <a:pt x="566" y="2366"/>
                  </a:cubicBezTo>
                  <a:cubicBezTo>
                    <a:pt x="861" y="2411"/>
                    <a:pt x="1724" y="2661"/>
                    <a:pt x="1837" y="2321"/>
                  </a:cubicBezTo>
                  <a:cubicBezTo>
                    <a:pt x="1950" y="1981"/>
                    <a:pt x="1391" y="650"/>
                    <a:pt x="1247" y="325"/>
                  </a:cubicBez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1827" y="1639"/>
              <a:ext cx="117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오른쪽 서브트리</a:t>
              </a:r>
            </a:p>
          </p:txBody>
        </p:sp>
      </p:grpSp>
      <p:grpSp>
        <p:nvGrpSpPr>
          <p:cNvPr id="43" name="Group 41"/>
          <p:cNvGrpSpPr>
            <a:grpSpLocks/>
          </p:cNvGrpSpPr>
          <p:nvPr/>
        </p:nvGrpSpPr>
        <p:grpSpPr bwMode="auto">
          <a:xfrm>
            <a:off x="4211588" y="3996581"/>
            <a:ext cx="1943100" cy="2335212"/>
            <a:chOff x="2544" y="1661"/>
            <a:chExt cx="1224" cy="1471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 rot="-247154">
              <a:off x="2544" y="1661"/>
              <a:ext cx="1224" cy="1471"/>
            </a:xfrm>
            <a:custGeom>
              <a:avLst/>
              <a:gdLst>
                <a:gd name="T0" fmla="*/ 48 w 1950"/>
                <a:gd name="T1" fmla="*/ 5 h 2661"/>
                <a:gd name="T2" fmla="*/ 38 w 1950"/>
                <a:gd name="T3" fmla="*/ 6 h 2661"/>
                <a:gd name="T4" fmla="*/ 3 w 1950"/>
                <a:gd name="T5" fmla="*/ 33 h 2661"/>
                <a:gd name="T6" fmla="*/ 22 w 1950"/>
                <a:gd name="T7" fmla="*/ 37 h 2661"/>
                <a:gd name="T8" fmla="*/ 70 w 1950"/>
                <a:gd name="T9" fmla="*/ 36 h 2661"/>
                <a:gd name="T10" fmla="*/ 48 w 1950"/>
                <a:gd name="T11" fmla="*/ 5 h 26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0"/>
                <a:gd name="T19" fmla="*/ 0 h 2661"/>
                <a:gd name="T20" fmla="*/ 1950 w 1950"/>
                <a:gd name="T21" fmla="*/ 2661 h 26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0" h="2661">
                  <a:moveTo>
                    <a:pt x="1247" y="325"/>
                  </a:moveTo>
                  <a:cubicBezTo>
                    <a:pt x="1103" y="0"/>
                    <a:pt x="1171" y="84"/>
                    <a:pt x="975" y="371"/>
                  </a:cubicBezTo>
                  <a:cubicBezTo>
                    <a:pt x="779" y="658"/>
                    <a:pt x="136" y="1717"/>
                    <a:pt x="68" y="2049"/>
                  </a:cubicBezTo>
                  <a:cubicBezTo>
                    <a:pt x="0" y="2381"/>
                    <a:pt x="271" y="2321"/>
                    <a:pt x="566" y="2366"/>
                  </a:cubicBezTo>
                  <a:cubicBezTo>
                    <a:pt x="861" y="2411"/>
                    <a:pt x="1724" y="2661"/>
                    <a:pt x="1837" y="2321"/>
                  </a:cubicBezTo>
                  <a:cubicBezTo>
                    <a:pt x="1950" y="1981"/>
                    <a:pt x="1391" y="650"/>
                    <a:pt x="1247" y="325"/>
                  </a:cubicBez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2638" y="1805"/>
              <a:ext cx="10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en-US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왼쪽 서브트리</a:t>
              </a:r>
            </a:p>
          </p:txBody>
        </p:sp>
      </p:grpSp>
      <p:grpSp>
        <p:nvGrpSpPr>
          <p:cNvPr id="46" name="Group 44"/>
          <p:cNvGrpSpPr>
            <a:grpSpLocks/>
          </p:cNvGrpSpPr>
          <p:nvPr/>
        </p:nvGrpSpPr>
        <p:grpSpPr bwMode="auto">
          <a:xfrm>
            <a:off x="5945138" y="4175968"/>
            <a:ext cx="1933575" cy="1992313"/>
            <a:chOff x="3636" y="1774"/>
            <a:chExt cx="1218" cy="1255"/>
          </a:xfrm>
        </p:grpSpPr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636" y="1774"/>
              <a:ext cx="952" cy="1255"/>
            </a:xfrm>
            <a:custGeom>
              <a:avLst/>
              <a:gdLst>
                <a:gd name="T0" fmla="*/ 151 w 952"/>
                <a:gd name="T1" fmla="*/ 23 h 1255"/>
                <a:gd name="T2" fmla="*/ 559 w 952"/>
                <a:gd name="T3" fmla="*/ 386 h 1255"/>
                <a:gd name="T4" fmla="*/ 922 w 952"/>
                <a:gd name="T5" fmla="*/ 1112 h 1255"/>
                <a:gd name="T6" fmla="*/ 741 w 952"/>
                <a:gd name="T7" fmla="*/ 1202 h 1255"/>
                <a:gd name="T8" fmla="*/ 378 w 952"/>
                <a:gd name="T9" fmla="*/ 1157 h 1255"/>
                <a:gd name="T10" fmla="*/ 60 w 952"/>
                <a:gd name="T11" fmla="*/ 613 h 1255"/>
                <a:gd name="T12" fmla="*/ 15 w 952"/>
                <a:gd name="T13" fmla="*/ 250 h 1255"/>
                <a:gd name="T14" fmla="*/ 151 w 952"/>
                <a:gd name="T15" fmla="*/ 23 h 1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52"/>
                <a:gd name="T25" fmla="*/ 0 h 1255"/>
                <a:gd name="T26" fmla="*/ 952 w 952"/>
                <a:gd name="T27" fmla="*/ 1255 h 125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52" h="1255">
                  <a:moveTo>
                    <a:pt x="151" y="23"/>
                  </a:moveTo>
                  <a:cubicBezTo>
                    <a:pt x="242" y="46"/>
                    <a:pt x="431" y="205"/>
                    <a:pt x="559" y="386"/>
                  </a:cubicBezTo>
                  <a:cubicBezTo>
                    <a:pt x="687" y="567"/>
                    <a:pt x="892" y="976"/>
                    <a:pt x="922" y="1112"/>
                  </a:cubicBezTo>
                  <a:cubicBezTo>
                    <a:pt x="952" y="1248"/>
                    <a:pt x="832" y="1194"/>
                    <a:pt x="741" y="1202"/>
                  </a:cubicBezTo>
                  <a:cubicBezTo>
                    <a:pt x="650" y="1210"/>
                    <a:pt x="491" y="1255"/>
                    <a:pt x="378" y="1157"/>
                  </a:cubicBezTo>
                  <a:cubicBezTo>
                    <a:pt x="265" y="1059"/>
                    <a:pt x="120" y="764"/>
                    <a:pt x="60" y="613"/>
                  </a:cubicBezTo>
                  <a:cubicBezTo>
                    <a:pt x="0" y="462"/>
                    <a:pt x="7" y="348"/>
                    <a:pt x="15" y="250"/>
                  </a:cubicBezTo>
                  <a:cubicBezTo>
                    <a:pt x="23" y="152"/>
                    <a:pt x="60" y="0"/>
                    <a:pt x="151" y="23"/>
                  </a:cubicBez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681" y="1794"/>
              <a:ext cx="117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en-US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오른쪽 서브트리</a:t>
              </a:r>
            </a:p>
          </p:txBody>
        </p:sp>
      </p:grpSp>
      <p:grpSp>
        <p:nvGrpSpPr>
          <p:cNvPr id="49" name="Group 47"/>
          <p:cNvGrpSpPr>
            <a:grpSpLocks/>
          </p:cNvGrpSpPr>
          <p:nvPr/>
        </p:nvGrpSpPr>
        <p:grpSpPr bwMode="auto">
          <a:xfrm>
            <a:off x="4154438" y="2063006"/>
            <a:ext cx="576262" cy="795337"/>
            <a:chOff x="2508" y="443"/>
            <a:chExt cx="363" cy="501"/>
          </a:xfrm>
        </p:grpSpPr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2518" y="443"/>
              <a:ext cx="34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루트</a:t>
              </a:r>
            </a:p>
          </p:txBody>
        </p:sp>
        <p:sp>
          <p:nvSpPr>
            <p:cNvPr id="51" name="Oval 49"/>
            <p:cNvSpPr>
              <a:spLocks noChangeArrowheads="1"/>
            </p:cNvSpPr>
            <p:nvPr/>
          </p:nvSpPr>
          <p:spPr bwMode="auto">
            <a:xfrm>
              <a:off x="2508" y="627"/>
              <a:ext cx="363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</a:p>
          </p:txBody>
        </p:sp>
      </p:grpSp>
      <p:grpSp>
        <p:nvGrpSpPr>
          <p:cNvPr id="52" name="Group 50"/>
          <p:cNvGrpSpPr>
            <a:grpSpLocks/>
          </p:cNvGrpSpPr>
          <p:nvPr/>
        </p:nvGrpSpPr>
        <p:grpSpPr bwMode="auto">
          <a:xfrm>
            <a:off x="2828875" y="3129806"/>
            <a:ext cx="576263" cy="795337"/>
            <a:chOff x="2508" y="443"/>
            <a:chExt cx="363" cy="501"/>
          </a:xfrm>
        </p:grpSpPr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2518" y="443"/>
              <a:ext cx="34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루트</a:t>
              </a: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2508" y="627"/>
              <a:ext cx="363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79200" anchor="ctr"/>
            <a:lstStyle/>
            <a:p>
              <a:pPr algn="ctr">
                <a:defRPr/>
              </a:pPr>
              <a:endParaRPr lang="ko-KR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5" name="Group 53"/>
          <p:cNvGrpSpPr>
            <a:grpSpLocks/>
          </p:cNvGrpSpPr>
          <p:nvPr/>
        </p:nvGrpSpPr>
        <p:grpSpPr bwMode="auto">
          <a:xfrm>
            <a:off x="5437138" y="3132981"/>
            <a:ext cx="576262" cy="795337"/>
            <a:chOff x="2508" y="443"/>
            <a:chExt cx="363" cy="501"/>
          </a:xfrm>
        </p:grpSpPr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2518" y="443"/>
              <a:ext cx="34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루트</a:t>
              </a:r>
            </a:p>
          </p:txBody>
        </p:sp>
        <p:sp>
          <p:nvSpPr>
            <p:cNvPr id="57" name="Oval 55"/>
            <p:cNvSpPr>
              <a:spLocks noChangeArrowheads="1"/>
            </p:cNvSpPr>
            <p:nvPr/>
          </p:nvSpPr>
          <p:spPr bwMode="auto">
            <a:xfrm>
              <a:off x="2508" y="627"/>
              <a:ext cx="363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lIns="79200" anchor="ctr"/>
            <a:lstStyle/>
            <a:p>
              <a:pPr algn="ctr">
                <a:defRPr/>
              </a:pPr>
              <a:endParaRPr lang="ko-KR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히프에서의 삭제 연산 예</a:t>
            </a:r>
          </a:p>
        </p:txBody>
      </p:sp>
      <p:sp>
        <p:nvSpPr>
          <p:cNvPr id="952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  <a:endParaRPr lang="ko-KR" altLang="en-US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85" y="1412776"/>
            <a:ext cx="7488832" cy="512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  <a:endParaRPr lang="ko-KR" altLang="en-US" dirty="0" smtClean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35814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7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  <a:endParaRPr lang="ko-KR" altLang="en-US" dirty="0" smtClean="0"/>
          </a:p>
        </p:txBody>
      </p:sp>
      <p:pic>
        <p:nvPicPr>
          <p:cNvPr id="57347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48368"/>
            <a:ext cx="8686800" cy="5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➊ 루트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heap[1]</a:t>
            </a:r>
            <a:r>
              <a:rPr lang="ko-KR" altLang="en-US" dirty="0"/>
              <a:t>을 변수 </a:t>
            </a:r>
            <a:r>
              <a:rPr lang="en-US" altLang="ko-KR" dirty="0"/>
              <a:t>item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➋ </a:t>
            </a:r>
            <a:r>
              <a:rPr lang="ko-KR" altLang="en-US" dirty="0"/>
              <a:t>마지막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heap[n]</a:t>
            </a:r>
            <a:r>
              <a:rPr lang="ko-KR" altLang="en-US" dirty="0"/>
              <a:t>을 변수 </a:t>
            </a:r>
            <a:r>
              <a:rPr lang="en-US" altLang="ko-KR" dirty="0"/>
              <a:t>temp</a:t>
            </a:r>
            <a:r>
              <a:rPr lang="ko-KR" altLang="en-US" dirty="0"/>
              <a:t>에 임시로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➌ </a:t>
            </a:r>
            <a:r>
              <a:rPr lang="ko-KR" altLang="en-US" dirty="0"/>
              <a:t>마지막 </a:t>
            </a:r>
            <a:r>
              <a:rPr lang="ko-KR" altLang="en-US" dirty="0" err="1"/>
              <a:t>노드를</a:t>
            </a:r>
            <a:r>
              <a:rPr lang="ko-KR" altLang="en-US" dirty="0"/>
              <a:t> 삭제하였으므로 </a:t>
            </a:r>
            <a:r>
              <a:rPr lang="ko-KR" altLang="en-US" dirty="0" err="1"/>
              <a:t>히프</a:t>
            </a:r>
            <a:r>
              <a:rPr lang="ko-KR" altLang="en-US" dirty="0"/>
              <a:t> 배열의 원소 개수가 하나 </a:t>
            </a:r>
            <a:r>
              <a:rPr lang="ko-KR" altLang="en-US" dirty="0" smtClean="0"/>
              <a:t>감소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➍ </a:t>
            </a:r>
            <a:r>
              <a:rPr lang="ko-KR" altLang="en-US" dirty="0"/>
              <a:t>마지막 </a:t>
            </a:r>
            <a:r>
              <a:rPr lang="ko-KR" altLang="en-US" dirty="0" err="1"/>
              <a:t>노드의</a:t>
            </a:r>
            <a:r>
              <a:rPr lang="ko-KR" altLang="en-US" dirty="0"/>
              <a:t> 원소였던 </a:t>
            </a:r>
            <a:r>
              <a:rPr lang="en-US" altLang="ko-KR" dirty="0"/>
              <a:t>temp</a:t>
            </a:r>
            <a:r>
              <a:rPr lang="ko-KR" altLang="en-US" dirty="0"/>
              <a:t>의 임시 저장 위치 </a:t>
            </a:r>
            <a:r>
              <a:rPr lang="en-US" altLang="ko-KR" dirty="0" err="1"/>
              <a:t>i</a:t>
            </a:r>
            <a:r>
              <a:rPr lang="ko-KR" altLang="en-US" dirty="0"/>
              <a:t>는 루트 </a:t>
            </a:r>
            <a:r>
              <a:rPr lang="ko-KR" altLang="en-US" dirty="0" err="1"/>
              <a:t>노드의</a:t>
            </a:r>
            <a:r>
              <a:rPr lang="ko-KR" altLang="en-US" dirty="0"/>
              <a:t> 자리인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1</a:t>
            </a:r>
            <a:r>
              <a:rPr lang="ko-KR" altLang="en-US" dirty="0"/>
              <a:t>번이 됨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➎ </a:t>
            </a:r>
            <a:r>
              <a:rPr lang="ko-KR" altLang="en-US" dirty="0"/>
              <a:t>현재 저장 위치에서 왼쪽 자식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heap[ j ]</a:t>
            </a:r>
            <a:r>
              <a:rPr lang="ko-KR" altLang="en-US" dirty="0"/>
              <a:t>와 오른쪽 자식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heap</a:t>
            </a:r>
            <a:r>
              <a:rPr lang="en-US" altLang="ko-KR" dirty="0"/>
              <a:t>[ j+1]</a:t>
            </a:r>
            <a:r>
              <a:rPr lang="ko-KR" altLang="en-US" dirty="0"/>
              <a:t>이 있을 때</a:t>
            </a:r>
            <a:r>
              <a:rPr lang="en-US" altLang="ko-KR" dirty="0"/>
              <a:t>, </a:t>
            </a:r>
            <a:r>
              <a:rPr lang="ko-KR" altLang="en-US" dirty="0" err="1"/>
              <a:t>키값이</a:t>
            </a:r>
            <a:r>
              <a:rPr lang="ko-KR" altLang="en-US" dirty="0"/>
              <a:t> 큰 </a:t>
            </a:r>
            <a:r>
              <a:rPr lang="ko-KR" altLang="en-US" dirty="0" smtClean="0"/>
              <a:t>자식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temp</a:t>
            </a:r>
            <a:r>
              <a:rPr lang="ko-KR" altLang="en-US" dirty="0"/>
              <a:t>를 비교하여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temp</a:t>
            </a:r>
            <a:r>
              <a:rPr lang="ko-KR" altLang="en-US" dirty="0"/>
              <a:t>가 크거나 같으면 현재의 임시 저장 위치를 </a:t>
            </a:r>
            <a:r>
              <a:rPr lang="en-US" altLang="ko-KR" dirty="0"/>
              <a:t>temp </a:t>
            </a:r>
            <a:r>
              <a:rPr lang="ko-KR" altLang="en-US" dirty="0"/>
              <a:t>자리로 </a:t>
            </a:r>
            <a:r>
              <a:rPr lang="ko-KR" altLang="en-US" dirty="0" smtClean="0"/>
              <a:t>확정하고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➐</a:t>
            </a:r>
            <a:r>
              <a:rPr lang="ko-KR" altLang="en-US" dirty="0"/>
              <a:t>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➏ temp</a:t>
            </a:r>
            <a:r>
              <a:rPr lang="ko-KR" altLang="en-US" dirty="0"/>
              <a:t>가 자식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heap[j]</a:t>
            </a:r>
            <a:r>
              <a:rPr lang="ko-KR" altLang="en-US" dirty="0"/>
              <a:t>보다 작으면 자식 </a:t>
            </a:r>
            <a:r>
              <a:rPr lang="ko-KR" altLang="en-US" dirty="0" err="1"/>
              <a:t>노드와</a:t>
            </a:r>
            <a:r>
              <a:rPr lang="ko-KR" altLang="en-US" dirty="0"/>
              <a:t> 자리를 바꾸고 ➎</a:t>
            </a:r>
            <a:r>
              <a:rPr lang="en-US" altLang="ko-KR" dirty="0"/>
              <a:t>~</a:t>
            </a:r>
            <a:r>
              <a:rPr lang="en-US" altLang="ko-KR" dirty="0" smtClean="0"/>
              <a:t>➏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을 </a:t>
            </a:r>
            <a:r>
              <a:rPr lang="ko-KR" altLang="en-US" dirty="0"/>
              <a:t>반복하면서 </a:t>
            </a:r>
            <a:r>
              <a:rPr lang="en-US" altLang="ko-KR" dirty="0"/>
              <a:t>temp</a:t>
            </a:r>
            <a:r>
              <a:rPr lang="ko-KR" altLang="en-US" dirty="0"/>
              <a:t>의 </a:t>
            </a:r>
            <a:r>
              <a:rPr lang="ko-KR" altLang="en-US" dirty="0" smtClean="0"/>
              <a:t>자리를 찾음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➐ </a:t>
            </a:r>
            <a:r>
              <a:rPr lang="ko-KR" altLang="en-US" dirty="0"/>
              <a:t>찾은 위치에 </a:t>
            </a:r>
            <a:r>
              <a:rPr lang="en-US" altLang="ko-KR" dirty="0"/>
              <a:t>temp</a:t>
            </a:r>
            <a:r>
              <a:rPr lang="ko-KR" altLang="en-US" dirty="0"/>
              <a:t>를 저장하여 최대 </a:t>
            </a:r>
            <a:r>
              <a:rPr lang="ko-KR" altLang="en-US" dirty="0" err="1"/>
              <a:t>히프의</a:t>
            </a:r>
            <a:r>
              <a:rPr lang="ko-KR" altLang="en-US" dirty="0"/>
              <a:t> 재구성 작업을 </a:t>
            </a:r>
            <a:r>
              <a:rPr lang="ko-KR" altLang="en-US" dirty="0" smtClean="0"/>
              <a:t>완성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➑ </a:t>
            </a:r>
            <a:r>
              <a:rPr lang="ko-KR" altLang="en-US" dirty="0"/>
              <a:t>처음에 삭제된 루트 </a:t>
            </a:r>
            <a:r>
              <a:rPr lang="ko-KR" altLang="en-US" dirty="0" err="1"/>
              <a:t>노드를</a:t>
            </a:r>
            <a:r>
              <a:rPr lang="ko-KR" altLang="en-US" dirty="0"/>
              <a:t> 저장한 변수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삭제 연산을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히프의</a:t>
            </a:r>
            <a:r>
              <a:rPr lang="ko-KR" altLang="en-US" dirty="0" smtClean="0"/>
              <a:t> 구현</a:t>
            </a:r>
          </a:p>
          <a:p>
            <a:pPr lvl="1" eaLnBrk="1" hangingPunct="1"/>
            <a:r>
              <a:rPr lang="en-US" altLang="ko-KR" dirty="0"/>
              <a:t>1</a:t>
            </a:r>
            <a:r>
              <a:rPr lang="ko-KR" altLang="en-US" dirty="0"/>
              <a:t>차원 배열의 순차 자료구조를 이용하면 인덱스 관계를 이용하여 부모 </a:t>
            </a:r>
            <a:r>
              <a:rPr lang="ko-KR" altLang="en-US" dirty="0" err="1"/>
              <a:t>노드를</a:t>
            </a:r>
            <a:r>
              <a:rPr lang="ko-KR" altLang="en-US" dirty="0"/>
              <a:t> 찾기가 </a:t>
            </a:r>
            <a:r>
              <a:rPr lang="ko-KR" altLang="en-US" dirty="0" smtClean="0"/>
              <a:t>쉬움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r>
              <a:rPr lang="ko-KR" altLang="en-US" dirty="0" err="1"/>
              <a:t>히프를</a:t>
            </a:r>
            <a:r>
              <a:rPr lang="ko-KR" altLang="en-US" dirty="0"/>
              <a:t> 순차 자료구조로 표현한 예</a:t>
            </a: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8" y="3264583"/>
            <a:ext cx="806872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최대 </a:t>
            </a:r>
            <a:r>
              <a:rPr lang="ko-KR" altLang="en-US" dirty="0" err="1"/>
              <a:t>히프의</a:t>
            </a:r>
            <a:r>
              <a:rPr lang="ko-KR" altLang="en-US" dirty="0"/>
              <a:t> 알고리즘을 구현한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2"/>
            <a:r>
              <a:rPr lang="ko-KR" altLang="en-US" dirty="0"/>
              <a:t>공백 </a:t>
            </a:r>
            <a:r>
              <a:rPr lang="ko-KR" altLang="en-US" dirty="0" err="1"/>
              <a:t>히프에</a:t>
            </a:r>
            <a:r>
              <a:rPr lang="ko-KR" altLang="en-US" dirty="0"/>
              <a:t> 원소 다섯 개</a:t>
            </a:r>
            <a:r>
              <a:rPr lang="en-US" altLang="ko-KR" dirty="0"/>
              <a:t>(10, 45, </a:t>
            </a:r>
            <a:r>
              <a:rPr lang="en-US" altLang="ko-KR" dirty="0" smtClean="0"/>
              <a:t>19,11</a:t>
            </a:r>
            <a:r>
              <a:rPr lang="en-US" altLang="ko-KR" dirty="0"/>
              <a:t>, 96)</a:t>
            </a:r>
            <a:r>
              <a:rPr lang="ko-KR" altLang="en-US" dirty="0"/>
              <a:t>를 삽입하여 </a:t>
            </a:r>
            <a:r>
              <a:rPr lang="ko-KR" altLang="en-US" dirty="0" smtClean="0"/>
              <a:t>최대 </a:t>
            </a:r>
            <a:r>
              <a:rPr lang="ko-KR" altLang="en-US" dirty="0" err="1"/>
              <a:t>히프를</a:t>
            </a:r>
            <a:r>
              <a:rPr lang="ko-KR" altLang="en-US" dirty="0"/>
              <a:t> 구성</a:t>
            </a:r>
            <a:endParaRPr lang="ko-KR" altLang="en-US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085975"/>
            <a:ext cx="53816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순차 자료구조를 이용해 최대 히프 구현하기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384p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4248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18~28</a:t>
            </a:r>
            <a:r>
              <a:rPr lang="ko-KR" altLang="en-US" dirty="0"/>
              <a:t>행의 </a:t>
            </a:r>
            <a:r>
              <a:rPr lang="en-US" altLang="ko-KR" dirty="0" err="1"/>
              <a:t>insertHeap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ko-KR" altLang="en-US" dirty="0" err="1"/>
              <a:t>히프에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r>
              <a:rPr lang="ko-KR" altLang="en-US" dirty="0"/>
              <a:t>값을 삽입하는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/>
              <a:t>30~51</a:t>
            </a:r>
            <a:r>
              <a:rPr lang="ko-KR" altLang="en-US" dirty="0"/>
              <a:t>행의 </a:t>
            </a:r>
            <a:r>
              <a:rPr lang="en-US" altLang="ko-KR" dirty="0" err="1"/>
              <a:t>deleteHeap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ko-KR" altLang="en-US" dirty="0" err="1"/>
              <a:t>히프의</a:t>
            </a:r>
            <a:r>
              <a:rPr lang="ko-KR" altLang="en-US" dirty="0"/>
              <a:t> 루트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나머지 </a:t>
            </a:r>
            <a:r>
              <a:rPr lang="ko-KR" altLang="en-US" dirty="0" err="1" smtClean="0"/>
              <a:t>노드들을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히프로</a:t>
            </a:r>
            <a:r>
              <a:rPr lang="ko-KR" altLang="en-US" dirty="0" smtClean="0"/>
              <a:t> </a:t>
            </a:r>
            <a:r>
              <a:rPr lang="ko-KR" altLang="en-US" dirty="0"/>
              <a:t>재구성한 후에 삭제한 </a:t>
            </a:r>
            <a:r>
              <a:rPr lang="ko-KR" altLang="en-US" dirty="0" err="1" smtClean="0"/>
              <a:t>루트노드를</a:t>
            </a:r>
            <a:r>
              <a:rPr lang="ko-KR" altLang="en-US" dirty="0" smtClean="0"/>
              <a:t> </a:t>
            </a:r>
            <a:r>
              <a:rPr lang="ko-KR" altLang="en-US" dirty="0"/>
              <a:t>반환하는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/>
              <a:t>57~58</a:t>
            </a:r>
            <a:r>
              <a:rPr lang="ko-KR" altLang="en-US" dirty="0"/>
              <a:t>행은 </a:t>
            </a:r>
            <a:r>
              <a:rPr lang="en-US" altLang="ko-KR" dirty="0"/>
              <a:t>1</a:t>
            </a:r>
            <a:r>
              <a:rPr lang="ko-KR" altLang="en-US" dirty="0"/>
              <a:t>차원 배열에 저장된 </a:t>
            </a:r>
            <a:r>
              <a:rPr lang="ko-KR" altLang="en-US" dirty="0" err="1"/>
              <a:t>히프를</a:t>
            </a:r>
            <a:r>
              <a:rPr lang="ko-KR" altLang="en-US" dirty="0"/>
              <a:t> 인덱스 </a:t>
            </a:r>
            <a:r>
              <a:rPr lang="en-US" altLang="ko-KR" dirty="0"/>
              <a:t>1</a:t>
            </a:r>
            <a:r>
              <a:rPr lang="ko-KR" altLang="en-US" dirty="0"/>
              <a:t>번인 루트부터 순서대로 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2"/>
            <a:r>
              <a:rPr lang="en-US" altLang="ko-KR" dirty="0"/>
              <a:t>63~68</a:t>
            </a:r>
            <a:r>
              <a:rPr lang="ko-KR" altLang="en-US" dirty="0"/>
              <a:t>행은 공백 </a:t>
            </a:r>
            <a:r>
              <a:rPr lang="ko-KR" altLang="en-US" dirty="0" err="1"/>
              <a:t>히프를</a:t>
            </a:r>
            <a:r>
              <a:rPr lang="ko-KR" altLang="en-US" dirty="0"/>
              <a:t> 생성한 후 원소를 하나씩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r>
              <a:rPr lang="en-US" altLang="ko-KR" dirty="0"/>
              <a:t>64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공백 </a:t>
            </a:r>
            <a:r>
              <a:rPr lang="ko-KR" altLang="en-US" dirty="0" err="1"/>
              <a:t>히프에</a:t>
            </a:r>
            <a:r>
              <a:rPr lang="ko-KR" altLang="en-US" dirty="0"/>
              <a:t> 원소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ko-KR" altLang="en-US" dirty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은 </a:t>
            </a:r>
            <a:r>
              <a:rPr lang="ko-KR" altLang="en-US" dirty="0" err="1"/>
              <a:t>히프의</a:t>
            </a:r>
            <a:r>
              <a:rPr lang="ko-KR" altLang="en-US" dirty="0"/>
              <a:t> 루트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/>
              <a:t>65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 err="1"/>
              <a:t>히프에</a:t>
            </a:r>
            <a:r>
              <a:rPr lang="ko-KR" altLang="en-US" dirty="0"/>
              <a:t> 원소 </a:t>
            </a:r>
            <a:r>
              <a:rPr lang="en-US" altLang="ko-KR" dirty="0"/>
              <a:t>45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ko-KR" altLang="en-US" dirty="0" err="1"/>
              <a:t>노드를</a:t>
            </a:r>
            <a:r>
              <a:rPr lang="ko-KR" altLang="en-US" dirty="0"/>
              <a:t> 확장하고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ko-KR" altLang="en-US" dirty="0"/>
              <a:t>삽입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45</a:t>
            </a:r>
            <a:r>
              <a:rPr lang="ko-KR" altLang="en-US" dirty="0"/>
              <a:t>가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보다 </a:t>
            </a:r>
            <a:r>
              <a:rPr lang="ko-KR" altLang="en-US" dirty="0" smtClean="0"/>
              <a:t>크기가 </a:t>
            </a:r>
            <a:r>
              <a:rPr lang="ko-KR" altLang="en-US" dirty="0"/>
              <a:t>크므로 부모 </a:t>
            </a:r>
            <a:r>
              <a:rPr lang="ko-KR" altLang="en-US" dirty="0" err="1"/>
              <a:t>노드와</a:t>
            </a:r>
            <a:r>
              <a:rPr lang="ko-KR" altLang="en-US" dirty="0"/>
              <a:t> 자리를 </a:t>
            </a:r>
            <a:r>
              <a:rPr lang="ko-KR" altLang="en-US" dirty="0" smtClean="0"/>
              <a:t>맞바꿈</a:t>
            </a:r>
            <a:endParaRPr lang="en-US" altLang="ko-KR" dirty="0"/>
          </a:p>
          <a:p>
            <a:pPr lvl="2"/>
            <a:endParaRPr lang="ko-KR" altLang="en-US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01008"/>
            <a:ext cx="5810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24" y="4797152"/>
            <a:ext cx="47625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6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/>
              <a:t>66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 err="1"/>
              <a:t>히프에</a:t>
            </a:r>
            <a:r>
              <a:rPr lang="ko-KR" altLang="en-US" dirty="0"/>
              <a:t> 원소 </a:t>
            </a:r>
            <a:r>
              <a:rPr lang="en-US" altLang="ko-KR" dirty="0"/>
              <a:t>19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ko-KR" altLang="en-US" dirty="0" err="1"/>
              <a:t>노드를</a:t>
            </a:r>
            <a:r>
              <a:rPr lang="ko-KR" altLang="en-US" dirty="0"/>
              <a:t> 확장하고 삽입한 후에 부모 </a:t>
            </a:r>
            <a:r>
              <a:rPr lang="ko-KR" altLang="en-US" dirty="0" err="1"/>
              <a:t>노드와</a:t>
            </a:r>
            <a:r>
              <a:rPr lang="ko-KR" altLang="en-US" dirty="0"/>
              <a:t> 크기를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삽입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19</a:t>
            </a:r>
            <a:r>
              <a:rPr lang="ko-KR" altLang="en-US" dirty="0"/>
              <a:t>는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45</a:t>
            </a:r>
            <a:r>
              <a:rPr lang="ko-KR" altLang="en-US" dirty="0"/>
              <a:t>보다 작으므로 현재 위치를 </a:t>
            </a:r>
            <a:r>
              <a:rPr lang="ko-KR" altLang="en-US" dirty="0" smtClean="0"/>
              <a:t>확정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67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 err="1"/>
              <a:t>히프에</a:t>
            </a:r>
            <a:r>
              <a:rPr lang="ko-KR" altLang="en-US" dirty="0"/>
              <a:t> 원소 </a:t>
            </a:r>
            <a:r>
              <a:rPr lang="en-US" altLang="ko-KR" dirty="0"/>
              <a:t>11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ko-KR" altLang="en-US" dirty="0" err="1"/>
              <a:t>노드를</a:t>
            </a:r>
            <a:r>
              <a:rPr lang="ko-KR" altLang="en-US" dirty="0"/>
              <a:t> 확장하고 삽입한 후에 부모 </a:t>
            </a:r>
            <a:r>
              <a:rPr lang="ko-KR" altLang="en-US" dirty="0" err="1"/>
              <a:t>노드와</a:t>
            </a:r>
            <a:r>
              <a:rPr lang="ko-KR" altLang="en-US" dirty="0"/>
              <a:t> 크기를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삽입노드</a:t>
            </a:r>
            <a:r>
              <a:rPr lang="ko-KR" altLang="en-US" dirty="0" smtClean="0"/>
              <a:t> </a:t>
            </a:r>
            <a:r>
              <a:rPr lang="en-US" altLang="ko-KR" dirty="0"/>
              <a:t>11</a:t>
            </a:r>
            <a:r>
              <a:rPr lang="ko-KR" altLang="en-US" dirty="0"/>
              <a:t>은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보다 크므로 부모 </a:t>
            </a:r>
            <a:r>
              <a:rPr lang="ko-KR" altLang="en-US" dirty="0" err="1"/>
              <a:t>노드와</a:t>
            </a:r>
            <a:r>
              <a:rPr lang="ko-KR" altLang="en-US" dirty="0"/>
              <a:t> 자리를 </a:t>
            </a:r>
            <a:r>
              <a:rPr lang="ko-KR" altLang="en-US" dirty="0" smtClean="0"/>
              <a:t>맞바꿈</a:t>
            </a:r>
            <a:r>
              <a:rPr lang="en-US" altLang="ko-KR" dirty="0" smtClean="0"/>
              <a:t>. </a:t>
            </a:r>
            <a:r>
              <a:rPr lang="ko-KR" altLang="en-US" dirty="0"/>
              <a:t>다시 현재 위치에서 부모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</a:t>
            </a:r>
            <a:r>
              <a:rPr lang="ko-KR" altLang="en-US" dirty="0"/>
              <a:t>크기를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ko-KR" altLang="en-US" dirty="0"/>
              <a:t>삽입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은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45</a:t>
            </a:r>
            <a:r>
              <a:rPr lang="ko-KR" altLang="en-US" dirty="0"/>
              <a:t>보다 작으므로 현재 위치를 </a:t>
            </a:r>
            <a:r>
              <a:rPr lang="ko-KR" altLang="en-US" dirty="0" smtClean="0"/>
              <a:t>확정</a:t>
            </a:r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2016224" cy="124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03198"/>
            <a:ext cx="6696743" cy="186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50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/>
              <a:t>68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 err="1"/>
              <a:t>히프에</a:t>
            </a:r>
            <a:r>
              <a:rPr lang="ko-KR" altLang="en-US" dirty="0"/>
              <a:t> 원소 </a:t>
            </a:r>
            <a:r>
              <a:rPr lang="en-US" altLang="ko-KR" dirty="0"/>
              <a:t>96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ko-KR" altLang="en-US" dirty="0" err="1"/>
              <a:t>노드를</a:t>
            </a:r>
            <a:r>
              <a:rPr lang="ko-KR" altLang="en-US" dirty="0"/>
              <a:t> 확장하고 삽입한 후에 부모 </a:t>
            </a:r>
            <a:r>
              <a:rPr lang="ko-KR" altLang="en-US" dirty="0" err="1"/>
              <a:t>노드와</a:t>
            </a:r>
            <a:r>
              <a:rPr lang="ko-KR" altLang="en-US" dirty="0"/>
              <a:t> 크기를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삽입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96</a:t>
            </a:r>
            <a:r>
              <a:rPr lang="ko-KR" altLang="en-US" dirty="0"/>
              <a:t>은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보다 크므로 부모 </a:t>
            </a:r>
            <a:r>
              <a:rPr lang="ko-KR" altLang="en-US" dirty="0" err="1"/>
              <a:t>노드와</a:t>
            </a:r>
            <a:r>
              <a:rPr lang="ko-KR" altLang="en-US" dirty="0"/>
              <a:t> 자리를 </a:t>
            </a:r>
            <a:r>
              <a:rPr lang="ko-KR" altLang="en-US" dirty="0" smtClean="0"/>
              <a:t>맞바꿈</a:t>
            </a:r>
            <a:r>
              <a:rPr lang="en-US" altLang="ko-KR" dirty="0" smtClean="0"/>
              <a:t>. </a:t>
            </a:r>
            <a:r>
              <a:rPr lang="ko-KR" altLang="en-US" dirty="0"/>
              <a:t>새로운 현재 위치에서 다시 </a:t>
            </a:r>
            <a:r>
              <a:rPr lang="ko-KR" altLang="en-US" dirty="0" err="1" smtClean="0"/>
              <a:t>부모노드와</a:t>
            </a:r>
            <a:r>
              <a:rPr lang="ko-KR" altLang="en-US" dirty="0" smtClean="0"/>
              <a:t> </a:t>
            </a:r>
            <a:r>
              <a:rPr lang="ko-KR" altLang="en-US" dirty="0"/>
              <a:t>크기를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 </a:t>
            </a:r>
            <a:r>
              <a:rPr lang="ko-KR" altLang="en-US" dirty="0"/>
              <a:t>삽입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96</a:t>
            </a:r>
            <a:r>
              <a:rPr lang="ko-KR" altLang="en-US" dirty="0"/>
              <a:t>은 현재의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45</a:t>
            </a:r>
            <a:r>
              <a:rPr lang="ko-KR" altLang="en-US" dirty="0"/>
              <a:t>보다 크므로 부모 </a:t>
            </a:r>
            <a:r>
              <a:rPr lang="ko-KR" altLang="en-US" dirty="0" err="1"/>
              <a:t>노드와</a:t>
            </a:r>
            <a:r>
              <a:rPr lang="ko-KR" altLang="en-US" dirty="0"/>
              <a:t> 자리를 </a:t>
            </a:r>
            <a:r>
              <a:rPr lang="ko-KR" altLang="en-US" dirty="0" smtClean="0"/>
              <a:t>맞바꿈</a:t>
            </a:r>
            <a:r>
              <a:rPr lang="en-US" altLang="ko-KR" dirty="0" smtClean="0"/>
              <a:t>. </a:t>
            </a:r>
            <a:r>
              <a:rPr lang="ko-KR" altLang="en-US" dirty="0"/>
              <a:t>새로운 현재 위치가 루트여서 더 이상 비교할 부모 </a:t>
            </a:r>
            <a:r>
              <a:rPr lang="ko-KR" altLang="en-US" dirty="0" err="1"/>
              <a:t>노드가</a:t>
            </a:r>
            <a:r>
              <a:rPr lang="ko-KR" altLang="en-US" dirty="0"/>
              <a:t> 없으므로 현재 위치를 </a:t>
            </a:r>
            <a:r>
              <a:rPr lang="ko-KR" altLang="en-US" dirty="0" smtClean="0"/>
              <a:t>확정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73~76</a:t>
            </a:r>
            <a:r>
              <a:rPr lang="ko-KR" altLang="en-US" dirty="0"/>
              <a:t>행은 </a:t>
            </a:r>
            <a:r>
              <a:rPr lang="ko-KR" altLang="en-US" dirty="0" err="1"/>
              <a:t>히프의</a:t>
            </a:r>
            <a:r>
              <a:rPr lang="ko-KR" altLang="en-US" dirty="0"/>
              <a:t> 원소 개수만큼 삭제 연산을 반복 수행하면서 삭제된 원소를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1</a:t>
            </a:r>
            <a:r>
              <a:rPr lang="ko-KR" altLang="en-US" dirty="0"/>
              <a:t>일 때 </a:t>
            </a:r>
            <a:r>
              <a:rPr lang="en-US" altLang="ko-KR" dirty="0"/>
              <a:t>: </a:t>
            </a:r>
            <a:r>
              <a:rPr lang="ko-KR" altLang="en-US" dirty="0"/>
              <a:t>루트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나머지 원소들에 대해 </a:t>
            </a:r>
            <a:r>
              <a:rPr lang="ko-KR" altLang="en-US" dirty="0" err="1"/>
              <a:t>히프를</a:t>
            </a:r>
            <a:r>
              <a:rPr lang="ko-KR" altLang="en-US" dirty="0"/>
              <a:t> 재구성한 후에</a:t>
            </a:r>
            <a:r>
              <a:rPr lang="en-US" altLang="ko-KR" dirty="0"/>
              <a:t>, </a:t>
            </a:r>
            <a:r>
              <a:rPr lang="ko-KR" altLang="en-US" dirty="0"/>
              <a:t>삭제된 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smtClean="0"/>
              <a:t>원소 </a:t>
            </a:r>
            <a:r>
              <a:rPr lang="en-US" altLang="ko-KR" dirty="0"/>
              <a:t>96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  <a:r>
              <a:rPr lang="ko-KR" altLang="en-US" dirty="0"/>
              <a:t>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원소를 삭제하여 원소가 네 개로 줄었으므로</a:t>
            </a:r>
            <a:r>
              <a:rPr lang="en-US" altLang="ko-KR" dirty="0"/>
              <a:t>, 5</a:t>
            </a:r>
            <a:r>
              <a:rPr lang="ko-KR" altLang="en-US" dirty="0"/>
              <a:t>번 </a:t>
            </a:r>
            <a:r>
              <a:rPr lang="ko-KR" altLang="en-US" dirty="0" err="1"/>
              <a:t>노드의</a:t>
            </a:r>
            <a:r>
              <a:rPr lang="ko-KR" altLang="en-US" dirty="0"/>
              <a:t> 자리를 </a:t>
            </a:r>
            <a:r>
              <a:rPr lang="ko-KR" altLang="en-US" dirty="0" smtClean="0"/>
              <a:t>삭제하고 </a:t>
            </a:r>
            <a:r>
              <a:rPr lang="en-US" altLang="ko-KR" dirty="0"/>
              <a:t>5</a:t>
            </a:r>
            <a:r>
              <a:rPr lang="ko-KR" altLang="en-US" dirty="0"/>
              <a:t>번 자리에 있던 원소 </a:t>
            </a:r>
            <a:r>
              <a:rPr lang="en-US" altLang="ko-KR" dirty="0"/>
              <a:t>11</a:t>
            </a:r>
            <a:r>
              <a:rPr lang="ko-KR" altLang="en-US" dirty="0"/>
              <a:t>은 루트 </a:t>
            </a:r>
            <a:r>
              <a:rPr lang="ko-KR" altLang="en-US" dirty="0" err="1"/>
              <a:t>노드</a:t>
            </a:r>
            <a:r>
              <a:rPr lang="ko-KR" altLang="en-US" dirty="0"/>
              <a:t> 자리에 임시로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4" y="2349203"/>
            <a:ext cx="8597752" cy="18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1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일반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이진 </a:t>
            </a:r>
            <a:r>
              <a:rPr lang="ko-KR" altLang="en-US" dirty="0" err="1" smtClean="0"/>
              <a:t>트리로</a:t>
            </a:r>
            <a:r>
              <a:rPr lang="ko-KR" altLang="en-US" dirty="0" smtClean="0"/>
              <a:t> 변환</a:t>
            </a:r>
          </a:p>
        </p:txBody>
      </p:sp>
      <p:sp>
        <p:nvSpPr>
          <p:cNvPr id="153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개념과 구조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87" y="1698099"/>
            <a:ext cx="8280920" cy="353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0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= 2</a:t>
            </a:r>
            <a:r>
              <a:rPr lang="ko-KR" altLang="en-US" dirty="0"/>
              <a:t>일 때 </a:t>
            </a:r>
            <a:r>
              <a:rPr lang="en-US" altLang="ko-KR" dirty="0"/>
              <a:t>: </a:t>
            </a:r>
            <a:r>
              <a:rPr lang="ko-KR" altLang="en-US" dirty="0"/>
              <a:t>루트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나머지 원소들에 대해 </a:t>
            </a:r>
            <a:r>
              <a:rPr lang="ko-KR" altLang="en-US" dirty="0" err="1"/>
              <a:t>히프를</a:t>
            </a:r>
            <a:r>
              <a:rPr lang="ko-KR" altLang="en-US" dirty="0"/>
              <a:t> 재구성한 후에</a:t>
            </a:r>
            <a:r>
              <a:rPr lang="en-US" altLang="ko-KR" dirty="0"/>
              <a:t>, </a:t>
            </a:r>
            <a:r>
              <a:rPr lang="ko-KR" altLang="en-US" dirty="0"/>
              <a:t>삭제된 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smtClean="0"/>
              <a:t>원소 </a:t>
            </a:r>
            <a:r>
              <a:rPr lang="en-US" altLang="ko-KR" dirty="0"/>
              <a:t>45</a:t>
            </a:r>
            <a:r>
              <a:rPr lang="ko-KR" altLang="en-US" dirty="0"/>
              <a:t>를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  <a:r>
              <a:rPr lang="ko-KR" altLang="en-US" dirty="0"/>
              <a:t>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원소를 삭제하여 원소가 세 개로 줄었으므로</a:t>
            </a:r>
            <a:r>
              <a:rPr lang="en-US" altLang="ko-KR" dirty="0"/>
              <a:t>, 4</a:t>
            </a:r>
            <a:r>
              <a:rPr lang="ko-KR" altLang="en-US" dirty="0"/>
              <a:t>번 </a:t>
            </a:r>
            <a:r>
              <a:rPr lang="ko-KR" altLang="en-US" dirty="0" err="1"/>
              <a:t>노드의</a:t>
            </a:r>
            <a:r>
              <a:rPr lang="ko-KR" altLang="en-US" dirty="0"/>
              <a:t> 자리를 </a:t>
            </a:r>
            <a:r>
              <a:rPr lang="ko-KR" altLang="en-US" dirty="0" smtClean="0"/>
              <a:t>삭제하고 </a:t>
            </a:r>
            <a:r>
              <a:rPr lang="en-US" altLang="ko-KR" dirty="0"/>
              <a:t>4</a:t>
            </a:r>
            <a:r>
              <a:rPr lang="ko-KR" altLang="en-US" dirty="0"/>
              <a:t>번 자리에 있던 원소 </a:t>
            </a:r>
            <a:r>
              <a:rPr lang="en-US" altLang="ko-KR" dirty="0"/>
              <a:t>10</a:t>
            </a:r>
            <a:r>
              <a:rPr lang="ko-KR" altLang="en-US" dirty="0"/>
              <a:t>은 루트 </a:t>
            </a:r>
            <a:r>
              <a:rPr lang="ko-KR" altLang="en-US" dirty="0" err="1"/>
              <a:t>노드</a:t>
            </a:r>
            <a:r>
              <a:rPr lang="ko-KR" altLang="en-US" dirty="0"/>
              <a:t> 자리에 임시로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0" y="1039673"/>
            <a:ext cx="8208912" cy="176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5" y="4593223"/>
            <a:ext cx="824035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9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 err="1"/>
              <a:t>i</a:t>
            </a:r>
            <a:r>
              <a:rPr lang="en-US" altLang="ko-KR" dirty="0"/>
              <a:t> = 3</a:t>
            </a:r>
            <a:r>
              <a:rPr lang="ko-KR" altLang="en-US" dirty="0"/>
              <a:t>일 때 </a:t>
            </a:r>
            <a:r>
              <a:rPr lang="en-US" altLang="ko-KR" dirty="0"/>
              <a:t>: </a:t>
            </a:r>
            <a:r>
              <a:rPr lang="ko-KR" altLang="en-US" dirty="0"/>
              <a:t>루트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나머지 원소들에 대해 </a:t>
            </a:r>
            <a:r>
              <a:rPr lang="ko-KR" altLang="en-US" dirty="0" err="1"/>
              <a:t>히프를</a:t>
            </a:r>
            <a:r>
              <a:rPr lang="ko-KR" altLang="en-US" dirty="0"/>
              <a:t> 재구성한 후에</a:t>
            </a:r>
            <a:r>
              <a:rPr lang="en-US" altLang="ko-KR" dirty="0"/>
              <a:t>, </a:t>
            </a:r>
            <a:r>
              <a:rPr lang="ko-KR" altLang="en-US" dirty="0"/>
              <a:t>삭제된 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smtClean="0"/>
              <a:t>원소 </a:t>
            </a:r>
            <a:r>
              <a:rPr lang="en-US" altLang="ko-KR" dirty="0"/>
              <a:t>19</a:t>
            </a:r>
            <a:r>
              <a:rPr lang="ko-KR" altLang="en-US" dirty="0"/>
              <a:t>를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  <a:r>
              <a:rPr lang="ko-KR" altLang="en-US" dirty="0"/>
              <a:t>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원소를 삭제하여 원소가 두 개로 줄었으므로</a:t>
            </a:r>
            <a:r>
              <a:rPr lang="en-US" altLang="ko-KR" dirty="0"/>
              <a:t>, 3</a:t>
            </a:r>
            <a:r>
              <a:rPr lang="ko-KR" altLang="en-US" dirty="0"/>
              <a:t>번 </a:t>
            </a:r>
            <a:r>
              <a:rPr lang="ko-KR" altLang="en-US" dirty="0" err="1"/>
              <a:t>노드의</a:t>
            </a:r>
            <a:r>
              <a:rPr lang="ko-KR" altLang="en-US" dirty="0"/>
              <a:t> 자리를 </a:t>
            </a:r>
            <a:r>
              <a:rPr lang="ko-KR" altLang="en-US" dirty="0" smtClean="0"/>
              <a:t>삭제하고 </a:t>
            </a:r>
            <a:r>
              <a:rPr lang="en-US" altLang="ko-KR" dirty="0"/>
              <a:t>3</a:t>
            </a:r>
            <a:r>
              <a:rPr lang="ko-KR" altLang="en-US" dirty="0"/>
              <a:t>번 자리에 있던 원소 </a:t>
            </a:r>
            <a:r>
              <a:rPr lang="en-US" altLang="ko-KR" dirty="0"/>
              <a:t>10</a:t>
            </a:r>
            <a:r>
              <a:rPr lang="ko-KR" altLang="en-US" dirty="0"/>
              <a:t>은 루트 </a:t>
            </a:r>
            <a:r>
              <a:rPr lang="ko-KR" altLang="en-US" dirty="0" err="1"/>
              <a:t>노드</a:t>
            </a:r>
            <a:r>
              <a:rPr lang="ko-KR" altLang="en-US" dirty="0"/>
              <a:t> 자리에 임시로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= 4</a:t>
            </a:r>
            <a:r>
              <a:rPr lang="ko-KR" altLang="en-US" dirty="0"/>
              <a:t>일 때 </a:t>
            </a:r>
            <a:r>
              <a:rPr lang="en-US" altLang="ko-KR" dirty="0"/>
              <a:t>: </a:t>
            </a:r>
            <a:r>
              <a:rPr lang="ko-KR" altLang="en-US" dirty="0"/>
              <a:t>루트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나머지 원소들에 대해 </a:t>
            </a:r>
            <a:r>
              <a:rPr lang="ko-KR" altLang="en-US" dirty="0" err="1"/>
              <a:t>히프를</a:t>
            </a:r>
            <a:r>
              <a:rPr lang="ko-KR" altLang="en-US" dirty="0"/>
              <a:t> 재구성한 후에</a:t>
            </a:r>
            <a:r>
              <a:rPr lang="en-US" altLang="ko-KR" dirty="0"/>
              <a:t>, </a:t>
            </a:r>
            <a:r>
              <a:rPr lang="ko-KR" altLang="en-US" dirty="0"/>
              <a:t>삭제된 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smtClean="0"/>
              <a:t>원소 </a:t>
            </a:r>
            <a:r>
              <a:rPr lang="en-US" altLang="ko-KR" dirty="0"/>
              <a:t>11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  <a:r>
              <a:rPr lang="ko-KR" altLang="en-US" dirty="0"/>
              <a:t>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원소를 삭제하여 원소가 한 개로 줄었으므로</a:t>
            </a:r>
            <a:r>
              <a:rPr lang="en-US" altLang="ko-KR" dirty="0"/>
              <a:t>, 2</a:t>
            </a:r>
            <a:r>
              <a:rPr lang="ko-KR" altLang="en-US" dirty="0"/>
              <a:t>번 </a:t>
            </a:r>
            <a:r>
              <a:rPr lang="ko-KR" altLang="en-US" dirty="0" err="1"/>
              <a:t>노드의</a:t>
            </a:r>
            <a:r>
              <a:rPr lang="ko-KR" altLang="en-US" dirty="0"/>
              <a:t> 자리를 </a:t>
            </a:r>
            <a:r>
              <a:rPr lang="ko-KR" altLang="en-US" dirty="0" smtClean="0"/>
              <a:t>삭제하고 </a:t>
            </a:r>
            <a:r>
              <a:rPr lang="en-US" altLang="ko-KR" dirty="0"/>
              <a:t>2</a:t>
            </a:r>
            <a:r>
              <a:rPr lang="ko-KR" altLang="en-US" dirty="0"/>
              <a:t>번 자리에 있던 원소 </a:t>
            </a:r>
            <a:r>
              <a:rPr lang="en-US" altLang="ko-KR" dirty="0"/>
              <a:t>10</a:t>
            </a:r>
            <a:r>
              <a:rPr lang="ko-KR" altLang="en-US" dirty="0"/>
              <a:t>은 루트 </a:t>
            </a:r>
            <a:r>
              <a:rPr lang="ko-KR" altLang="en-US" dirty="0" err="1"/>
              <a:t>노드</a:t>
            </a:r>
            <a:r>
              <a:rPr lang="ko-KR" altLang="en-US" dirty="0"/>
              <a:t> 자리에 임시로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 </a:t>
            </a:r>
            <a:r>
              <a:rPr lang="ko-KR" altLang="en-US" dirty="0"/>
              <a:t>원소 </a:t>
            </a:r>
            <a:r>
              <a:rPr lang="en-US" altLang="ko-KR" dirty="0"/>
              <a:t>10</a:t>
            </a:r>
            <a:r>
              <a:rPr lang="ko-KR" altLang="en-US" dirty="0"/>
              <a:t>의 현재 위치가 단말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/>
              <a:t>비교할 자식 </a:t>
            </a:r>
            <a:r>
              <a:rPr lang="ko-KR" altLang="en-US" dirty="0" err="1"/>
              <a:t>노드가</a:t>
            </a:r>
            <a:r>
              <a:rPr lang="ko-KR" altLang="en-US" dirty="0"/>
              <a:t> 없으므로 현재 위치를 </a:t>
            </a:r>
            <a:r>
              <a:rPr lang="ko-KR" altLang="en-US" dirty="0" smtClean="0"/>
              <a:t>확정</a:t>
            </a:r>
            <a:endParaRPr lang="en-US" altLang="ko-KR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66" y="2108129"/>
            <a:ext cx="7343264" cy="138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95" y="5130744"/>
            <a:ext cx="4248472" cy="152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7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 err="1"/>
              <a:t>i</a:t>
            </a:r>
            <a:r>
              <a:rPr lang="en-US" altLang="ko-KR" dirty="0"/>
              <a:t> = 5</a:t>
            </a:r>
            <a:r>
              <a:rPr lang="ko-KR" altLang="en-US" dirty="0"/>
              <a:t>일 때 </a:t>
            </a:r>
            <a:r>
              <a:rPr lang="en-US" altLang="ko-KR" dirty="0"/>
              <a:t>: </a:t>
            </a:r>
            <a:r>
              <a:rPr lang="ko-KR" altLang="en-US" dirty="0"/>
              <a:t>루트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삭제된 루트 </a:t>
            </a:r>
            <a:r>
              <a:rPr lang="ko-KR" altLang="en-US" dirty="0" err="1"/>
              <a:t>노드의</a:t>
            </a:r>
            <a:r>
              <a:rPr lang="ko-KR" altLang="en-US" dirty="0"/>
              <a:t> 원소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  <a:r>
              <a:rPr lang="ko-KR" altLang="en-US" dirty="0"/>
              <a:t>원소가 다섯 개인 </a:t>
            </a:r>
            <a:r>
              <a:rPr lang="ko-KR" altLang="en-US" dirty="0" err="1" smtClean="0"/>
              <a:t>히프에서</a:t>
            </a:r>
            <a:r>
              <a:rPr lang="ko-KR" altLang="en-US" dirty="0" smtClean="0"/>
              <a:t> </a:t>
            </a:r>
            <a:r>
              <a:rPr lang="ko-KR" altLang="en-US" dirty="0"/>
              <a:t>삭제 연산을 다섯 번 수행하였으므로 </a:t>
            </a:r>
            <a:r>
              <a:rPr lang="ko-KR" altLang="en-US" dirty="0" err="1"/>
              <a:t>히프가</a:t>
            </a:r>
            <a:r>
              <a:rPr lang="ko-KR" altLang="en-US" dirty="0"/>
              <a:t> 공백이 됨</a:t>
            </a:r>
            <a:r>
              <a:rPr lang="en-US" altLang="ko-KR" dirty="0" smtClean="0"/>
              <a:t>.</a:t>
            </a:r>
          </a:p>
          <a:p>
            <a:pPr marL="895350" lvl="3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f </a:t>
            </a:r>
            <a:r>
              <a:rPr lang="en-US" altLang="ko-KR" dirty="0"/>
              <a:t>or </a:t>
            </a:r>
            <a:r>
              <a:rPr lang="ko-KR" altLang="en-US" dirty="0"/>
              <a:t>문의 반복 연산을 </a:t>
            </a:r>
            <a:r>
              <a:rPr lang="ko-KR" altLang="en-US" dirty="0" smtClean="0"/>
              <a:t>종료</a:t>
            </a:r>
            <a:endParaRPr lang="en-US" altLang="ko-KR" dirty="0" smtClean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15621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3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0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개념과 구조 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4" y="1678471"/>
            <a:ext cx="8231832" cy="40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5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추상 </a:t>
            </a:r>
            <a:r>
              <a:rPr lang="ko-KR" altLang="en-US" dirty="0" err="1"/>
              <a:t>자료형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03" y="1137484"/>
            <a:ext cx="854861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추상 </a:t>
            </a:r>
            <a:r>
              <a:rPr lang="ko-KR" altLang="en-US" dirty="0" err="1"/>
              <a:t>자료형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9" y="1052736"/>
            <a:ext cx="851003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3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 eaLnBrk="1" hangingPunct="1">
                  <a:defRPr/>
                </a:pPr>
                <a:r>
                  <a:rPr lang="ko-KR" altLang="en-US" dirty="0" smtClean="0"/>
                  <a:t>이진트리의</a:t>
                </a:r>
                <a:r>
                  <a:rPr lang="ko-KR" altLang="en-US" dirty="0"/>
                  <a:t> 특성</a:t>
                </a:r>
              </a:p>
              <a:p>
                <a:pPr lvl="2" eaLnBrk="1" hangingPunct="1">
                  <a:defRPr/>
                </a:pPr>
                <a:r>
                  <a:rPr lang="ko-KR" altLang="en-US" dirty="0"/>
                  <a:t>정의</a:t>
                </a:r>
                <a:r>
                  <a:rPr lang="en-US" altLang="ko-KR" dirty="0"/>
                  <a:t>1) </a:t>
                </a:r>
                <a:r>
                  <a:rPr lang="ko-KR" altLang="en-US" dirty="0" err="1"/>
                  <a:t>노드가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개인 이진 </a:t>
                </a:r>
                <a:r>
                  <a:rPr lang="ko-KR" altLang="en-US" dirty="0" err="1"/>
                  <a:t>트리는</a:t>
                </a:r>
                <a:r>
                  <a:rPr lang="ko-KR" altLang="en-US" dirty="0"/>
                  <a:t> 항상 간선이 </a:t>
                </a:r>
                <a:r>
                  <a:rPr lang="en-US" altLang="ko-KR" dirty="0"/>
                  <a:t>(n-1)</a:t>
                </a:r>
                <a:r>
                  <a:rPr lang="ko-KR" altLang="en-US" dirty="0" smtClean="0"/>
                  <a:t>개임</a:t>
                </a:r>
                <a:endParaRPr lang="en-US" altLang="ko-KR" dirty="0" smtClean="0"/>
              </a:p>
              <a:p>
                <a:pPr lvl="3" eaLnBrk="1" hangingPunct="1">
                  <a:defRPr/>
                </a:pPr>
                <a:r>
                  <a:rPr lang="ko-KR" altLang="en-US" dirty="0" smtClean="0">
                    <a:latin typeface="+mn-ea"/>
                    <a:ea typeface="+mn-ea"/>
                  </a:rPr>
                  <a:t>루트를 제외한 </a:t>
                </a:r>
                <a:r>
                  <a:rPr lang="en-US" altLang="ko-KR" dirty="0" smtClean="0">
                    <a:latin typeface="+mn-ea"/>
                    <a:ea typeface="+mn-ea"/>
                  </a:rPr>
                  <a:t>(n-1)</a:t>
                </a:r>
                <a:r>
                  <a:rPr lang="ko-KR" altLang="en-US" dirty="0" smtClean="0">
                    <a:latin typeface="+mn-ea"/>
                    <a:ea typeface="+mn-ea"/>
                  </a:rPr>
                  <a:t>개의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노드가</a:t>
                </a:r>
                <a:r>
                  <a:rPr lang="ko-KR" altLang="en-US" dirty="0" smtClean="0">
                    <a:latin typeface="+mn-ea"/>
                    <a:ea typeface="+mn-ea"/>
                  </a:rPr>
                  <a:t> 부모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노드와</a:t>
                </a:r>
                <a:r>
                  <a:rPr lang="ko-KR" altLang="en-US" dirty="0" smtClean="0">
                    <a:latin typeface="+mn-ea"/>
                    <a:ea typeface="+mn-ea"/>
                  </a:rPr>
                  <a:t> 연결되는 한 개의 간선을 가짐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 lvl="3" eaLnBrk="1" hangingPunct="1">
                  <a:lnSpc>
                    <a:spcPct val="11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 lvl="2" eaLnBrk="1" hangingPunct="1">
                  <a:defRPr/>
                </a:pPr>
                <a:r>
                  <a:rPr lang="ko-KR" altLang="en-US" dirty="0"/>
                  <a:t>정의</a:t>
                </a:r>
                <a:r>
                  <a:rPr lang="en-US" altLang="ko-KR" dirty="0" smtClean="0"/>
                  <a:t>2) </a:t>
                </a:r>
                <a:r>
                  <a:rPr lang="ko-KR" altLang="en-US" dirty="0" smtClean="0"/>
                  <a:t>높이가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인 이진 </a:t>
                </a:r>
                <a:r>
                  <a:rPr lang="ko-KR" altLang="en-US" dirty="0" err="1"/>
                  <a:t>트리가</a:t>
                </a:r>
                <a:r>
                  <a:rPr lang="ko-KR" altLang="en-US" dirty="0"/>
                  <a:t> 가질 수 있는 </a:t>
                </a:r>
                <a:r>
                  <a:rPr lang="ko-KR" altLang="en-US" dirty="0" err="1"/>
                  <a:t>노드</a:t>
                </a:r>
                <a:r>
                  <a:rPr lang="ko-KR" altLang="en-US" dirty="0"/>
                  <a:t> 개수는 최소 </a:t>
                </a:r>
                <a:r>
                  <a:rPr lang="en-US" altLang="ko-KR" dirty="0"/>
                  <a:t>(h+1)</a:t>
                </a:r>
                <a:r>
                  <a:rPr lang="ko-KR" altLang="en-US" dirty="0"/>
                  <a:t>개이며</a:t>
                </a:r>
                <a:r>
                  <a:rPr lang="en-US" altLang="ko-KR" dirty="0"/>
                  <a:t>, </a:t>
                </a:r>
                <a:r>
                  <a:rPr lang="ko-KR" altLang="en-US" dirty="0" smtClean="0"/>
                  <a:t>최대</a:t>
                </a:r>
                <a:r>
                  <a:rPr lang="en-US" altLang="ko-KR" dirty="0" smtClean="0"/>
                  <a:t>(2</a:t>
                </a:r>
                <a:r>
                  <a:rPr lang="en-US" altLang="ko-KR" baseline="30000" dirty="0" smtClean="0"/>
                  <a:t>h+1</a:t>
                </a:r>
                <a:r>
                  <a:rPr lang="en-US" altLang="ko-KR" dirty="0" smtClean="0"/>
                  <a:t>-1</a:t>
                </a:r>
                <a:r>
                  <a:rPr lang="en-US" altLang="ko-KR" dirty="0"/>
                  <a:t>)</a:t>
                </a:r>
                <a:r>
                  <a:rPr lang="ko-KR" altLang="en-US" dirty="0" smtClean="0"/>
                  <a:t>개</a:t>
                </a:r>
                <a:endParaRPr lang="en-US" altLang="ko-KR" dirty="0" smtClean="0"/>
              </a:p>
              <a:p>
                <a:pPr lvl="3" eaLnBrk="1" hangingPunct="1">
                  <a:defRPr/>
                </a:pPr>
                <a:r>
                  <a:rPr lang="ko-KR" altLang="en-US" dirty="0" smtClean="0"/>
                  <a:t>이진 </a:t>
                </a:r>
                <a:r>
                  <a:rPr lang="ko-KR" altLang="en-US" dirty="0" err="1"/>
                  <a:t>트리의</a:t>
                </a:r>
                <a:r>
                  <a:rPr lang="ko-KR" altLang="en-US" dirty="0"/>
                  <a:t> 높이가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가 되려면 한 레벨에 최소한 한 개의 </a:t>
                </a:r>
                <a:r>
                  <a:rPr lang="ko-KR" altLang="en-US" dirty="0" err="1"/>
                  <a:t>노드가</a:t>
                </a:r>
                <a:r>
                  <a:rPr lang="ko-KR" altLang="en-US" dirty="0"/>
                  <a:t> 있어야 하므로 높이가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인 이진 </a:t>
                </a:r>
                <a:r>
                  <a:rPr lang="ko-KR" altLang="en-US" dirty="0" err="1"/>
                  <a:t>트리의</a:t>
                </a:r>
                <a:r>
                  <a:rPr lang="ko-KR" altLang="en-US" dirty="0"/>
                  <a:t> 최소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개수는 </a:t>
                </a:r>
                <a:r>
                  <a:rPr lang="en-US" altLang="ko-KR" dirty="0"/>
                  <a:t>(h+1)</a:t>
                </a:r>
                <a:r>
                  <a:rPr lang="ko-KR" altLang="en-US" dirty="0"/>
                  <a:t>개</a:t>
                </a:r>
              </a:p>
              <a:p>
                <a:pPr lvl="3" eaLnBrk="1" hangingPunct="1">
                  <a:lnSpc>
                    <a:spcPct val="130000"/>
                  </a:lnSpc>
                  <a:defRPr/>
                </a:pPr>
                <a:r>
                  <a:rPr lang="ko-KR" altLang="en-US" dirty="0"/>
                  <a:t>하나의 </a:t>
                </a:r>
                <a:r>
                  <a:rPr lang="ko-KR" altLang="en-US" dirty="0" err="1"/>
                  <a:t>노드는</a:t>
                </a:r>
                <a:r>
                  <a:rPr lang="ko-KR" altLang="en-US" dirty="0"/>
                  <a:t> 최대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자식 </a:t>
                </a:r>
                <a:r>
                  <a:rPr lang="ko-KR" altLang="en-US" dirty="0" err="1"/>
                  <a:t>노드를</a:t>
                </a:r>
                <a:r>
                  <a:rPr lang="ko-KR" altLang="en-US" dirty="0"/>
                  <a:t> 가질 수 있으므로 레벨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에서의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최대 </a:t>
                </a:r>
                <a:r>
                  <a:rPr lang="ko-KR" altLang="en-US" dirty="0"/>
                  <a:t>개수는 </a:t>
                </a:r>
                <a:r>
                  <a:rPr lang="en-US" altLang="ko-KR" dirty="0"/>
                  <a:t>2</a:t>
                </a:r>
                <a:r>
                  <a:rPr lang="en-US" altLang="ko-KR" baseline="30000" dirty="0"/>
                  <a:t>i</a:t>
                </a:r>
                <a:r>
                  <a:rPr lang="ko-KR" altLang="en-US" dirty="0"/>
                  <a:t>개 이므로 높이가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인 이진 트리 전체의 </a:t>
                </a:r>
                <a:r>
                  <a:rPr lang="ko-KR" altLang="en-US" dirty="0" err="1"/>
                  <a:t>노드</a:t>
                </a:r>
                <a:r>
                  <a:rPr lang="ko-KR" altLang="en-US" dirty="0"/>
                  <a:t> 개수는 </a:t>
                </a:r>
              </a:p>
              <a:p>
                <a:pPr lvl="3" eaLnBrk="1" hangingPunct="1">
                  <a:lnSpc>
                    <a:spcPct val="130000"/>
                  </a:lnSpc>
                  <a:buFont typeface="Wingdings" pitchFamily="2" charset="2"/>
                  <a:buNone/>
                  <a:defRPr/>
                </a:pPr>
                <a:r>
                  <a:rPr lang="ko-KR" altLang="en-US" dirty="0"/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ko-KR" b="0" i="1" baseline="30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altLang="ko-KR" dirty="0" smtClean="0"/>
                  <a:t>= 2</a:t>
                </a:r>
                <a:r>
                  <a:rPr lang="en-US" altLang="ko-KR" baseline="30000" dirty="0" smtClean="0"/>
                  <a:t>h+1</a:t>
                </a:r>
                <a:r>
                  <a:rPr lang="en-US" altLang="ko-KR" dirty="0" smtClean="0"/>
                  <a:t>-1 </a:t>
                </a:r>
                <a:r>
                  <a:rPr lang="ko-KR" altLang="en-US" dirty="0" smtClean="0"/>
                  <a:t>개</a:t>
                </a:r>
                <a:endParaRPr lang="ko-KR" altLang="en-US" dirty="0"/>
              </a:p>
              <a:p>
                <a:pPr marL="357187" lvl="1" indent="0">
                  <a:buNone/>
                  <a:defRPr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2"/>
                <a:stretch>
                  <a:fillRect t="-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9417"/>
            <a:ext cx="8686800" cy="343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트리의</a:t>
            </a:r>
            <a:r>
              <a:rPr lang="ko-KR" altLang="en-US" dirty="0"/>
              <a:t> 종류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종류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1592853"/>
            <a:ext cx="54959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트리의</a:t>
            </a:r>
            <a:r>
              <a:rPr lang="ko-KR" altLang="en-US" dirty="0"/>
              <a:t> 종류</a:t>
            </a:r>
          </a:p>
          <a:p>
            <a:pPr lvl="1" eaLnBrk="1" hangingPunct="1">
              <a:defRPr/>
            </a:pPr>
            <a:r>
              <a:rPr lang="ko-KR" altLang="en-US" dirty="0"/>
              <a:t>포화 </a:t>
            </a:r>
            <a:r>
              <a:rPr lang="ko-KR" altLang="en-US"/>
              <a:t>이진 </a:t>
            </a:r>
            <a:r>
              <a:rPr lang="ko-KR" altLang="en-US" smtClean="0"/>
              <a:t>트리</a:t>
            </a:r>
            <a:r>
              <a:rPr lang="en-US" altLang="ko-KR" baseline="30000" smtClean="0"/>
              <a:t>Full </a:t>
            </a:r>
            <a:r>
              <a:rPr lang="en-US" altLang="ko-KR" baseline="30000"/>
              <a:t>Binary </a:t>
            </a:r>
            <a:r>
              <a:rPr lang="en-US" altLang="ko-KR" baseline="30000" smtClean="0"/>
              <a:t>Tree</a:t>
            </a:r>
            <a:endParaRPr lang="ko-KR" altLang="en-US" dirty="0"/>
          </a:p>
          <a:p>
            <a:pPr lvl="2" eaLnBrk="1" hangingPunct="1">
              <a:defRPr/>
            </a:pPr>
            <a:r>
              <a:rPr lang="ko-KR" altLang="en-US" dirty="0"/>
              <a:t>모든 레벨에 </a:t>
            </a:r>
            <a:r>
              <a:rPr lang="ko-KR" altLang="en-US" dirty="0" err="1"/>
              <a:t>노드가</a:t>
            </a:r>
            <a:r>
              <a:rPr lang="ko-KR" altLang="en-US" dirty="0"/>
              <a:t> 포화상태로 차 있는 이진 트리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최대의 </a:t>
            </a:r>
            <a:r>
              <a:rPr lang="ko-KR" altLang="en-US" dirty="0" err="1"/>
              <a:t>노드</a:t>
            </a:r>
            <a:r>
              <a:rPr lang="ko-KR" altLang="en-US" dirty="0"/>
              <a:t> 개수인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b="1" baseline="30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h+1</a:t>
            </a:r>
            <a:r>
              <a:rPr lang="en-US" altLang="ko-KR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n-US" altLang="ko-KR" b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smtClean="0"/>
              <a:t>의 </a:t>
            </a:r>
            <a:r>
              <a:rPr lang="ko-KR" altLang="en-US" dirty="0" err="1"/>
              <a:t>노드를</a:t>
            </a:r>
            <a:r>
              <a:rPr lang="ko-KR" altLang="en-US" dirty="0"/>
              <a:t> 가진 이진 트리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루트를 </a:t>
            </a:r>
            <a:r>
              <a:rPr lang="en-US" altLang="ko-KR" dirty="0"/>
              <a:t>1</a:t>
            </a:r>
            <a:r>
              <a:rPr lang="ko-KR" altLang="en-US" dirty="0"/>
              <a:t>번으로 하여 </a:t>
            </a:r>
            <a:r>
              <a:rPr lang="en-US" altLang="ko-KR" dirty="0"/>
              <a:t>2</a:t>
            </a:r>
            <a:r>
              <a:rPr lang="en-US" altLang="ko-KR" baseline="30000" dirty="0"/>
              <a:t>h+1</a:t>
            </a:r>
            <a:r>
              <a:rPr lang="en-US" altLang="ko-KR" dirty="0"/>
              <a:t>-1</a:t>
            </a:r>
            <a:r>
              <a:rPr lang="ko-KR" altLang="en-US" dirty="0"/>
              <a:t>까지 정해진 위치에 대한 </a:t>
            </a:r>
            <a:r>
              <a:rPr lang="ko-KR" altLang="en-US" dirty="0" err="1"/>
              <a:t>노드</a:t>
            </a:r>
            <a:r>
              <a:rPr lang="ko-KR" altLang="en-US" dirty="0"/>
              <a:t> 번호를 가짐</a:t>
            </a: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종류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868536"/>
            <a:ext cx="62293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1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  <a:p>
            <a:pPr lvl="1"/>
            <a:r>
              <a:rPr lang="ko-KR" altLang="en-US"/>
              <a:t>트리의 개념을 이해한다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이진 트리의 자료구조를 알아본다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이진 트리의 순회를 이해한다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이진 탐색 트리의 개념을 이해하고 연산 방법을 이해한다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히프의 자료구조를 이해한다</a:t>
            </a:r>
            <a:r>
              <a:rPr lang="en-US" altLang="ko-KR"/>
              <a:t>.</a:t>
            </a:r>
          </a:p>
          <a:p>
            <a:r>
              <a:rPr lang="ko-KR" altLang="en-US"/>
              <a:t>내용</a:t>
            </a:r>
          </a:p>
          <a:p>
            <a:pPr lvl="1"/>
            <a:r>
              <a:rPr lang="ko-KR" altLang="en-US"/>
              <a:t>트리의 이해</a:t>
            </a:r>
          </a:p>
          <a:p>
            <a:pPr lvl="1"/>
            <a:r>
              <a:rPr lang="ko-KR" altLang="en-US"/>
              <a:t>이진 트리</a:t>
            </a:r>
          </a:p>
          <a:p>
            <a:pPr lvl="1"/>
            <a:r>
              <a:rPr lang="ko-KR" altLang="en-US"/>
              <a:t>이진 트리의 구현</a:t>
            </a:r>
          </a:p>
          <a:p>
            <a:pPr lvl="1"/>
            <a:r>
              <a:rPr lang="ko-KR" altLang="en-US"/>
              <a:t>이진 트리의 순회</a:t>
            </a:r>
          </a:p>
          <a:p>
            <a:pPr lvl="1"/>
            <a:r>
              <a:rPr lang="ko-KR" altLang="en-US"/>
              <a:t>이진 탐색 트리</a:t>
            </a:r>
          </a:p>
          <a:p>
            <a:pPr lvl="1"/>
            <a:r>
              <a:rPr lang="ko-KR" altLang="en-US"/>
              <a:t>균형 이진 탐색 트리</a:t>
            </a:r>
          </a:p>
          <a:p>
            <a:pPr lvl="1"/>
            <a:r>
              <a:rPr lang="ko-KR" altLang="en-US"/>
              <a:t>히프의 개념과 연산 및 구현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완전 </a:t>
            </a:r>
            <a:r>
              <a:rPr lang="ko-KR" altLang="en-US" smtClean="0"/>
              <a:t>이진 </a:t>
            </a:r>
            <a:r>
              <a:rPr lang="ko-KR" altLang="en-US" smtClean="0"/>
              <a:t>트리</a:t>
            </a:r>
            <a:r>
              <a:rPr lang="en-US" altLang="ko-KR" baseline="30000" smtClean="0"/>
              <a:t>Complete </a:t>
            </a:r>
            <a:r>
              <a:rPr lang="en-US" altLang="ko-KR" baseline="30000" smtClean="0"/>
              <a:t>Binary </a:t>
            </a:r>
            <a:r>
              <a:rPr lang="en-US" altLang="ko-KR" baseline="30000" smtClean="0"/>
              <a:t>Tree</a:t>
            </a:r>
            <a:endParaRPr lang="ko-KR" altLang="en-US" dirty="0" smtClean="0"/>
          </a:p>
          <a:p>
            <a:pPr lvl="2" eaLnBrk="1" hangingPunct="1">
              <a:lnSpc>
                <a:spcPct val="105000"/>
              </a:lnSpc>
              <a:spcBef>
                <a:spcPct val="10000"/>
              </a:spcBef>
            </a:pPr>
            <a:r>
              <a:rPr lang="ko-KR" altLang="en-US" dirty="0" smtClean="0"/>
              <a:t>높이가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이고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수가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개일 때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단</a:t>
            </a:r>
            <a:r>
              <a:rPr lang="en-US" altLang="ko-KR" sz="1600" dirty="0" smtClean="0"/>
              <a:t>, n &lt; 2</a:t>
            </a:r>
            <a:r>
              <a:rPr lang="en-US" altLang="ko-KR" sz="1600" baseline="30000" dirty="0" smtClean="0"/>
              <a:t>h+1</a:t>
            </a:r>
            <a:r>
              <a:rPr lang="en-US" altLang="ko-KR" sz="1600" dirty="0" smtClean="0"/>
              <a:t>-1 ),</a:t>
            </a:r>
            <a:r>
              <a:rPr lang="en-US" altLang="ko-KR" dirty="0" smtClean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위치가 포화 </a:t>
            </a:r>
            <a:r>
              <a:rPr lang="ko-KR" altLang="en-US" dirty="0" smtClean="0"/>
              <a:t>이진</a:t>
            </a:r>
            <a:endParaRPr lang="en-US" altLang="ko-KR" dirty="0" smtClean="0"/>
          </a:p>
          <a:p>
            <a:pPr marL="627062" lvl="2" indent="0" eaLnBrk="1" hangingPunct="1">
              <a:lnSpc>
                <a:spcPct val="105000"/>
              </a:lnSpc>
              <a:spcBef>
                <a:spcPct val="10000"/>
              </a:spcBef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트리에서의</a:t>
            </a:r>
            <a:r>
              <a:rPr lang="ko-KR" altLang="en-US" dirty="0" smtClean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n</a:t>
            </a:r>
            <a:r>
              <a:rPr lang="ko-KR" altLang="en-US" dirty="0"/>
              <a:t>번까지의 </a:t>
            </a:r>
            <a:r>
              <a:rPr lang="ko-KR" altLang="en-US" dirty="0" smtClean="0"/>
              <a:t>위치와 </a:t>
            </a:r>
            <a:r>
              <a:rPr lang="ko-KR" altLang="en-US" dirty="0"/>
              <a:t>완전히 일치하는 이진 </a:t>
            </a:r>
            <a:r>
              <a:rPr lang="ko-KR" altLang="en-US" dirty="0" smtClean="0"/>
              <a:t>트리</a:t>
            </a:r>
          </a:p>
          <a:p>
            <a:pPr lvl="2"/>
            <a:r>
              <a:rPr lang="ko-KR" altLang="en-US" dirty="0"/>
              <a:t>완전 이진 </a:t>
            </a:r>
            <a:r>
              <a:rPr lang="ko-KR" altLang="en-US" dirty="0" err="1"/>
              <a:t>트리에서는</a:t>
            </a:r>
            <a:r>
              <a:rPr lang="ko-KR" altLang="en-US" dirty="0"/>
              <a:t> </a:t>
            </a:r>
            <a:r>
              <a:rPr lang="en-US" altLang="ko-KR" dirty="0"/>
              <a:t>(n+1)</a:t>
            </a:r>
            <a:r>
              <a:rPr lang="ko-KR" altLang="en-US" dirty="0" smtClean="0"/>
              <a:t>번부터 </a:t>
            </a:r>
            <a:r>
              <a:rPr lang="en-US" altLang="ko-KR" dirty="0"/>
              <a:t>(2</a:t>
            </a:r>
            <a:r>
              <a:rPr lang="en-US" altLang="ko-KR" baseline="30000" dirty="0"/>
              <a:t>h+1</a:t>
            </a:r>
            <a:r>
              <a:rPr lang="en-US" altLang="ko-KR" dirty="0"/>
              <a:t>-1 )</a:t>
            </a:r>
            <a:r>
              <a:rPr lang="ko-KR" altLang="en-US" dirty="0"/>
              <a:t>번까지 </a:t>
            </a:r>
            <a:r>
              <a:rPr lang="ko-KR" altLang="en-US" dirty="0" err="1"/>
              <a:t>노드는</a:t>
            </a:r>
            <a:r>
              <a:rPr lang="ko-KR" altLang="en-US" dirty="0"/>
              <a:t> 모두 </a:t>
            </a:r>
            <a:r>
              <a:rPr lang="ko-KR" altLang="en-US" dirty="0" smtClean="0"/>
              <a:t>공백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44"/>
          <a:stretch/>
        </p:blipFill>
        <p:spPr bwMode="auto">
          <a:xfrm>
            <a:off x="1671956" y="5775755"/>
            <a:ext cx="6124575" cy="2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5210175" y="4775200"/>
            <a:ext cx="1714500" cy="661988"/>
            <a:chOff x="3282" y="2685"/>
            <a:chExt cx="1080" cy="417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H="1" flipV="1">
              <a:off x="3282" y="2690"/>
              <a:ext cx="186" cy="235"/>
            </a:xfrm>
            <a:prstGeom prst="line">
              <a:avLst/>
            </a:prstGeom>
            <a:noFill/>
            <a:ln w="3175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3357" y="2888"/>
              <a:ext cx="224" cy="21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B2B2B2"/>
              </a:solidFill>
              <a:prstDash val="dash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>
                <a:defRPr/>
              </a:pPr>
              <a:endParaRPr lang="ko-KR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3841" y="2685"/>
              <a:ext cx="227" cy="227"/>
            </a:xfrm>
            <a:prstGeom prst="line">
              <a:avLst/>
            </a:prstGeom>
            <a:noFill/>
            <a:ln w="3175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 flipV="1">
              <a:off x="4063" y="2685"/>
              <a:ext cx="186" cy="235"/>
            </a:xfrm>
            <a:prstGeom prst="line">
              <a:avLst/>
            </a:prstGeom>
            <a:noFill/>
            <a:ln w="3175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729" y="2890"/>
              <a:ext cx="224" cy="21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B2B2B2"/>
              </a:solidFill>
              <a:prstDash val="dash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>
                <a:defRPr/>
              </a:pPr>
              <a:endParaRPr lang="ko-KR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4138" y="2883"/>
              <a:ext cx="224" cy="21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B2B2B2"/>
              </a:solidFill>
              <a:prstDash val="dash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>
                <a:defRPr/>
              </a:pPr>
              <a:endParaRPr lang="ko-KR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417" y="2752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9B9B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721" y="2760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9B9B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204" y="2750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9B9B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268538" y="4773613"/>
            <a:ext cx="538162" cy="661987"/>
            <a:chOff x="1429" y="2684"/>
            <a:chExt cx="339" cy="417"/>
          </a:xfrm>
        </p:grpSpPr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1541" y="2684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1429" y="2889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490" y="2758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798763" y="4773613"/>
            <a:ext cx="474662" cy="650875"/>
            <a:chOff x="1763" y="2684"/>
            <a:chExt cx="299" cy="410"/>
          </a:xfrm>
        </p:grpSpPr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 flipV="1">
              <a:off x="1763" y="2684"/>
              <a:ext cx="186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838" y="2882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17" y="2752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3467100" y="4775200"/>
            <a:ext cx="538163" cy="661988"/>
            <a:chOff x="2184" y="2685"/>
            <a:chExt cx="339" cy="417"/>
          </a:xfrm>
        </p:grpSpPr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V="1">
              <a:off x="2296" y="2685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2184" y="2890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J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189" y="2752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3997325" y="4775200"/>
            <a:ext cx="474663" cy="650875"/>
            <a:chOff x="2518" y="2685"/>
            <a:chExt cx="299" cy="410"/>
          </a:xfrm>
        </p:grpSpPr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 flipV="1">
              <a:off x="2518" y="2685"/>
              <a:ext cx="186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593" y="2883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2662" y="2752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</a:p>
          </p:txBody>
        </p:sp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4670425" y="4783138"/>
            <a:ext cx="547688" cy="661987"/>
            <a:chOff x="2942" y="2690"/>
            <a:chExt cx="345" cy="417"/>
          </a:xfrm>
        </p:grpSpPr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V="1">
              <a:off x="3060" y="2690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948" y="2895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2942" y="2750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</a:p>
          </p:txBody>
        </p:sp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2613025" y="4054475"/>
            <a:ext cx="833438" cy="720725"/>
            <a:chOff x="1646" y="2231"/>
            <a:chExt cx="525" cy="454"/>
          </a:xfrm>
        </p:grpSpPr>
        <p:sp>
          <p:nvSpPr>
            <p:cNvPr id="36" name="Line 35"/>
            <p:cNvSpPr>
              <a:spLocks noChangeShapeType="1"/>
            </p:cNvSpPr>
            <p:nvPr/>
          </p:nvSpPr>
          <p:spPr bwMode="auto">
            <a:xfrm flipV="1">
              <a:off x="1808" y="2231"/>
              <a:ext cx="363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646" y="2473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1717" y="2336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3467100" y="4054475"/>
            <a:ext cx="700088" cy="722313"/>
            <a:chOff x="2184" y="2231"/>
            <a:chExt cx="441" cy="455"/>
          </a:xfrm>
        </p:grpSpPr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2184" y="2231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2401" y="2474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2483" y="2336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5024438" y="4054475"/>
            <a:ext cx="819150" cy="730250"/>
            <a:chOff x="3165" y="2231"/>
            <a:chExt cx="516" cy="460"/>
          </a:xfrm>
        </p:grpSpPr>
        <p:sp>
          <p:nvSpPr>
            <p:cNvPr id="44" name="Line 43"/>
            <p:cNvSpPr>
              <a:spLocks noChangeShapeType="1"/>
            </p:cNvSpPr>
            <p:nvPr/>
          </p:nvSpPr>
          <p:spPr bwMode="auto">
            <a:xfrm flipV="1">
              <a:off x="3318" y="2231"/>
              <a:ext cx="363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3165" y="2479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3238" y="2344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</a:p>
          </p:txBody>
        </p: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5864225" y="4054475"/>
            <a:ext cx="755650" cy="722313"/>
            <a:chOff x="3694" y="2231"/>
            <a:chExt cx="476" cy="455"/>
          </a:xfrm>
        </p:grpSpPr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3694" y="2231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3946" y="2474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4017" y="2335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</a:p>
          </p:txBody>
        </p: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292475" y="3333750"/>
            <a:ext cx="1352550" cy="741363"/>
            <a:chOff x="2074" y="1777"/>
            <a:chExt cx="852" cy="467"/>
          </a:xfrm>
        </p:grpSpPr>
        <p:sp>
          <p:nvSpPr>
            <p:cNvPr id="52" name="Line 51"/>
            <p:cNvSpPr>
              <a:spLocks noChangeShapeType="1"/>
            </p:cNvSpPr>
            <p:nvPr/>
          </p:nvSpPr>
          <p:spPr bwMode="auto">
            <a:xfrm flipV="1">
              <a:off x="2200" y="1777"/>
              <a:ext cx="72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2074" y="2032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2141" y="1885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4645025" y="3333750"/>
            <a:ext cx="1368425" cy="755650"/>
            <a:chOff x="2926" y="1777"/>
            <a:chExt cx="862" cy="476"/>
          </a:xfrm>
        </p:grpSpPr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2926" y="1777"/>
              <a:ext cx="726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564" y="2041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3633" y="1895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4433888" y="2789238"/>
            <a:ext cx="355600" cy="555625"/>
            <a:chOff x="2793" y="1434"/>
            <a:chExt cx="224" cy="350"/>
          </a:xfrm>
        </p:grpSpPr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2793" y="1572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</a:p>
          </p:txBody>
        </p:sp>
        <p:sp>
          <p:nvSpPr>
            <p:cNvPr id="61" name="Text Box 60"/>
            <p:cNvSpPr txBox="1">
              <a:spLocks noChangeArrowheads="1"/>
            </p:cNvSpPr>
            <p:nvPr/>
          </p:nvSpPr>
          <p:spPr bwMode="auto">
            <a:xfrm>
              <a:off x="2867" y="1434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편향 이진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Skewed Binary Tree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2"/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일 때 </a:t>
            </a:r>
            <a:r>
              <a:rPr lang="en-US" altLang="ko-KR" dirty="0"/>
              <a:t>h+1</a:t>
            </a:r>
            <a:r>
              <a:rPr lang="ko-KR" altLang="en-US" dirty="0"/>
              <a:t>개의 </a:t>
            </a:r>
            <a:r>
              <a:rPr lang="ko-KR" altLang="en-US" dirty="0" err="1"/>
              <a:t>노드를</a:t>
            </a:r>
            <a:r>
              <a:rPr lang="ko-KR" altLang="en-US" dirty="0"/>
              <a:t> 가지면서 모든 </a:t>
            </a:r>
            <a:r>
              <a:rPr lang="ko-KR" altLang="en-US" dirty="0" err="1"/>
              <a:t>노드가</a:t>
            </a:r>
            <a:r>
              <a:rPr lang="ko-KR" altLang="en-US" dirty="0"/>
              <a:t> 왼쪽이나 </a:t>
            </a:r>
            <a:r>
              <a:rPr lang="ko-KR" altLang="en-US" dirty="0" smtClean="0"/>
              <a:t>오른쪽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 중 </a:t>
            </a:r>
            <a:r>
              <a:rPr lang="ko-KR" altLang="en-US" dirty="0"/>
              <a:t>한 방향으로만 서브 </a:t>
            </a:r>
            <a:r>
              <a:rPr lang="ko-KR" altLang="en-US" dirty="0" err="1"/>
              <a:t>트리를</a:t>
            </a:r>
            <a:r>
              <a:rPr lang="ko-KR" altLang="en-US" dirty="0"/>
              <a:t> 가지고 있는 </a:t>
            </a:r>
            <a:r>
              <a:rPr lang="ko-KR" altLang="en-US" dirty="0" smtClean="0"/>
              <a:t>트리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종류 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10932"/>
            <a:ext cx="6762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순차 자료구조를 이용한 이진트리의 구현</a:t>
            </a:r>
          </a:p>
          <a:p>
            <a:pPr lvl="1" eaLnBrk="1" hangingPunct="1"/>
            <a:r>
              <a:rPr lang="en-US" altLang="ko-KR" smtClean="0"/>
              <a:t>1</a:t>
            </a:r>
            <a:r>
              <a:rPr lang="ko-KR" altLang="en-US" smtClean="0"/>
              <a:t>차원 배열의 순차 자료구조 사용</a:t>
            </a:r>
          </a:p>
          <a:p>
            <a:pPr lvl="2" eaLnBrk="1" hangingPunct="1">
              <a:lnSpc>
                <a:spcPct val="130000"/>
              </a:lnSpc>
            </a:pPr>
            <a:r>
              <a:rPr lang="ko-KR" altLang="en-US" smtClean="0"/>
              <a:t>높이가 </a:t>
            </a:r>
            <a:r>
              <a:rPr lang="en-US" altLang="ko-KR" smtClean="0"/>
              <a:t>h</a:t>
            </a:r>
            <a:r>
              <a:rPr lang="ko-KR" altLang="en-US" smtClean="0"/>
              <a:t>인 </a:t>
            </a:r>
            <a:r>
              <a:rPr lang="ko-KR" altLang="en-US" u="sng" smtClean="0"/>
              <a:t>포화 이진 트리의 노드번호를 배열의 인덱스로 사용</a:t>
            </a:r>
            <a:r>
              <a:rPr lang="ko-KR" altLang="en-US" smtClean="0"/>
              <a:t> </a:t>
            </a:r>
          </a:p>
          <a:p>
            <a:pPr lvl="2" eaLnBrk="1" hangingPunct="1">
              <a:lnSpc>
                <a:spcPct val="130000"/>
              </a:lnSpc>
            </a:pPr>
            <a:r>
              <a:rPr lang="ko-KR" altLang="en-US" smtClean="0"/>
              <a:t>인덱스 </a:t>
            </a:r>
            <a:r>
              <a:rPr lang="en-US" altLang="ko-KR" smtClean="0"/>
              <a:t>0</a:t>
            </a:r>
            <a:r>
              <a:rPr lang="ko-KR" altLang="en-US" smtClean="0"/>
              <a:t>번 </a:t>
            </a:r>
            <a:r>
              <a:rPr lang="en-US" altLang="ko-KR" smtClean="0"/>
              <a:t>: </a:t>
            </a:r>
            <a:r>
              <a:rPr lang="ko-KR" altLang="en-US" smtClean="0"/>
              <a:t>실제로 사용하지 않고 비워둠</a:t>
            </a:r>
            <a:r>
              <a:rPr lang="en-US" altLang="ko-KR" smtClean="0"/>
              <a:t>.</a:t>
            </a:r>
          </a:p>
          <a:p>
            <a:pPr lvl="2" eaLnBrk="1" hangingPunct="1">
              <a:lnSpc>
                <a:spcPct val="130000"/>
              </a:lnSpc>
            </a:pPr>
            <a:r>
              <a:rPr lang="ko-KR" altLang="en-US" smtClean="0"/>
              <a:t>인덱스 </a:t>
            </a:r>
            <a:r>
              <a:rPr lang="en-US" altLang="ko-KR" smtClean="0"/>
              <a:t>1</a:t>
            </a:r>
            <a:r>
              <a:rPr lang="ko-KR" altLang="en-US" smtClean="0"/>
              <a:t>번 </a:t>
            </a:r>
            <a:r>
              <a:rPr lang="en-US" altLang="ko-KR" smtClean="0"/>
              <a:t>: </a:t>
            </a:r>
            <a:r>
              <a:rPr lang="ko-KR" altLang="en-US" smtClean="0"/>
              <a:t>루트 저장</a:t>
            </a:r>
          </a:p>
          <a:p>
            <a:endParaRPr lang="ko-KR" altLang="en-US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순차 자료구조를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완전 이진 트리의 </a:t>
            </a:r>
            <a:r>
              <a:rPr lang="en-US" altLang="ko-KR" smtClean="0"/>
              <a:t>1</a:t>
            </a:r>
            <a:r>
              <a:rPr lang="ko-KR" altLang="en-US" smtClean="0"/>
              <a:t>차원 배열 표현</a:t>
            </a:r>
          </a:p>
          <a:p>
            <a:pPr lvl="1"/>
            <a:endParaRPr lang="ko-KR" altLang="en-US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순차 자료구조를</a:t>
            </a:r>
            <a:r>
              <a:rPr lang="en-US" altLang="ko-KR" dirty="0"/>
              <a:t> </a:t>
            </a:r>
            <a:r>
              <a:rPr lang="ko-KR" altLang="en-US" dirty="0"/>
              <a:t>이용한 구현</a:t>
            </a:r>
            <a:endParaRPr lang="ko-KR" altLang="en-US" sz="20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0"/>
          <a:stretch/>
        </p:blipFill>
        <p:spPr bwMode="auto">
          <a:xfrm>
            <a:off x="376568" y="6453336"/>
            <a:ext cx="8585007" cy="21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969277" y="4423569"/>
            <a:ext cx="576262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3366402" y="4423569"/>
            <a:ext cx="1050925" cy="431800"/>
            <a:chOff x="3168" y="1117"/>
            <a:chExt cx="662" cy="272"/>
          </a:xfrm>
        </p:grpSpPr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V="1">
              <a:off x="3168" y="1117"/>
              <a:ext cx="363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3544" y="1117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1591577" y="3702844"/>
            <a:ext cx="1152525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744102" y="3702844"/>
            <a:ext cx="1152525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532964" y="3377407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3756927" y="4121944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367614" y="4807744"/>
            <a:ext cx="1004888" cy="996950"/>
            <a:chOff x="2805" y="1359"/>
            <a:chExt cx="633" cy="628"/>
          </a:xfrm>
        </p:grpSpPr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3022" y="1359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2917" y="1570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H="1" flipV="1">
              <a:off x="3139" y="1570"/>
              <a:ext cx="186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2805" y="1775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</a:p>
          </p:txBody>
        </p:sp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3214" y="1768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</a:p>
          </p:txBody>
        </p:sp>
      </p:grpSp>
      <p:sp>
        <p:nvSpPr>
          <p:cNvPr id="19" name="Oval 20"/>
          <p:cNvSpPr>
            <a:spLocks noChangeArrowheads="1"/>
          </p:cNvSpPr>
          <p:nvPr/>
        </p:nvSpPr>
        <p:spPr bwMode="auto">
          <a:xfrm>
            <a:off x="3123514" y="4817269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V="1">
            <a:off x="2956827" y="5152232"/>
            <a:ext cx="360362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Oval 22"/>
          <p:cNvSpPr>
            <a:spLocks noChangeArrowheads="1"/>
          </p:cNvSpPr>
          <p:nvPr/>
        </p:nvSpPr>
        <p:spPr bwMode="auto">
          <a:xfrm>
            <a:off x="2779027" y="5477669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</a:p>
        </p:txBody>
      </p:sp>
      <p:sp>
        <p:nvSpPr>
          <p:cNvPr id="22" name="Oval 23"/>
          <p:cNvSpPr>
            <a:spLocks noChangeArrowheads="1"/>
          </p:cNvSpPr>
          <p:nvPr/>
        </p:nvSpPr>
        <p:spPr bwMode="auto">
          <a:xfrm>
            <a:off x="4363352" y="4809332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2650439" y="3158332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3866464" y="3890169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824814" y="4590257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2040839" y="4590257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3239402" y="4602957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4476064" y="4588669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464452" y="5260182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142314" y="5250657"/>
            <a:ext cx="104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2769502" y="5247482"/>
            <a:ext cx="2079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graphicFrame>
        <p:nvGraphicFramePr>
          <p:cNvPr id="32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55658"/>
              </p:ext>
            </p:extLst>
          </p:nvPr>
        </p:nvGraphicFramePr>
        <p:xfrm>
          <a:off x="5780989" y="2861469"/>
          <a:ext cx="822325" cy="3568706"/>
        </p:xfrm>
        <a:graphic>
          <a:graphicData uri="http://schemas.openxmlformats.org/drawingml/2006/table">
            <a:tbl>
              <a:tblPr/>
              <a:tblGrid>
                <a:gridCol w="822325"/>
              </a:tblGrid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80590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 Box 63"/>
          <p:cNvSpPr txBox="1">
            <a:spLocks noChangeArrowheads="1"/>
          </p:cNvSpPr>
          <p:nvPr/>
        </p:nvSpPr>
        <p:spPr bwMode="auto">
          <a:xfrm>
            <a:off x="5379352" y="2869407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34" name="Text Box 64"/>
          <p:cNvSpPr txBox="1">
            <a:spLocks noChangeArrowheads="1"/>
          </p:cNvSpPr>
          <p:nvPr/>
        </p:nvSpPr>
        <p:spPr bwMode="auto">
          <a:xfrm>
            <a:off x="5374589" y="3139282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grpSp>
        <p:nvGrpSpPr>
          <p:cNvPr id="35" name="Group 65"/>
          <p:cNvGrpSpPr>
            <a:grpSpLocks/>
          </p:cNvGrpSpPr>
          <p:nvPr/>
        </p:nvGrpSpPr>
        <p:grpSpPr bwMode="auto">
          <a:xfrm>
            <a:off x="1391552" y="3401219"/>
            <a:ext cx="4344987" cy="1454150"/>
            <a:chOff x="675" y="504"/>
            <a:chExt cx="2737" cy="916"/>
          </a:xfrm>
        </p:grpSpPr>
        <p:sp>
          <p:nvSpPr>
            <p:cNvPr id="36" name="Line 66"/>
            <p:cNvSpPr>
              <a:spLocks noChangeShapeType="1"/>
            </p:cNvSpPr>
            <p:nvPr/>
          </p:nvSpPr>
          <p:spPr bwMode="auto">
            <a:xfrm>
              <a:off x="785" y="1148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Oval 67"/>
            <p:cNvSpPr>
              <a:spLocks noChangeArrowheads="1"/>
            </p:cNvSpPr>
            <p:nvPr/>
          </p:nvSpPr>
          <p:spPr bwMode="auto">
            <a:xfrm>
              <a:off x="675" y="949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38" name="Text Box 68"/>
            <p:cNvSpPr txBox="1">
              <a:spLocks noChangeArrowheads="1"/>
            </p:cNvSpPr>
            <p:nvPr/>
          </p:nvSpPr>
          <p:spPr bwMode="auto">
            <a:xfrm>
              <a:off x="742" y="802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9" name="Text Box 69"/>
            <p:cNvSpPr txBox="1">
              <a:spLocks noChangeArrowheads="1"/>
            </p:cNvSpPr>
            <p:nvPr/>
          </p:nvSpPr>
          <p:spPr bwMode="auto">
            <a:xfrm>
              <a:off x="3182" y="504"/>
              <a:ext cx="23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[2]</a:t>
              </a:r>
            </a:p>
          </p:txBody>
        </p:sp>
      </p:grpSp>
      <p:sp>
        <p:nvSpPr>
          <p:cNvPr id="40" name="Text Box 70"/>
          <p:cNvSpPr txBox="1">
            <a:spLocks noChangeArrowheads="1"/>
          </p:cNvSpPr>
          <p:nvPr/>
        </p:nvSpPr>
        <p:spPr bwMode="auto">
          <a:xfrm>
            <a:off x="5379352" y="3683794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41" name="Text Box 71"/>
          <p:cNvSpPr txBox="1">
            <a:spLocks noChangeArrowheads="1"/>
          </p:cNvSpPr>
          <p:nvPr/>
        </p:nvSpPr>
        <p:spPr bwMode="auto">
          <a:xfrm>
            <a:off x="5374589" y="3952082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[4]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5369827" y="4234657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[5]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5366652" y="4509294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[6]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5374589" y="4779169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[7]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5371414" y="5044282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[8]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5366652" y="5312569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[9]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5290452" y="6139657"/>
            <a:ext cx="447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[12]</a:t>
            </a:r>
          </a:p>
        </p:txBody>
      </p:sp>
      <p:grpSp>
        <p:nvGrpSpPr>
          <p:cNvPr id="48" name="Group 78"/>
          <p:cNvGrpSpPr>
            <a:grpSpLocks/>
          </p:cNvGrpSpPr>
          <p:nvPr/>
        </p:nvGrpSpPr>
        <p:grpSpPr bwMode="auto">
          <a:xfrm>
            <a:off x="6531877" y="3394869"/>
            <a:ext cx="2295525" cy="927100"/>
            <a:chOff x="3985" y="500"/>
            <a:chExt cx="1446" cy="584"/>
          </a:xfrm>
        </p:grpSpPr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4071" y="500"/>
              <a:ext cx="136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부모노드의 인덱스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= </a:t>
              </a:r>
              <a:r>
                <a:rPr lang="en-US" altLang="ko-KR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2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 </a:t>
              </a:r>
            </a:p>
          </p:txBody>
        </p:sp>
        <p:sp>
          <p:nvSpPr>
            <p:cNvPr id="50" name="Freeform 80"/>
            <p:cNvSpPr>
              <a:spLocks/>
            </p:cNvSpPr>
            <p:nvPr/>
          </p:nvSpPr>
          <p:spPr bwMode="auto">
            <a:xfrm rot="-869926">
              <a:off x="3985" y="595"/>
              <a:ext cx="171" cy="489"/>
            </a:xfrm>
            <a:custGeom>
              <a:avLst/>
              <a:gdLst>
                <a:gd name="T0" fmla="*/ 0 w 144"/>
                <a:gd name="T1" fmla="*/ 190129 h 181"/>
                <a:gd name="T2" fmla="*/ 454 w 144"/>
                <a:gd name="T3" fmla="*/ 47522 h 181"/>
                <a:gd name="T4" fmla="*/ 152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" name="Group 81"/>
          <p:cNvGrpSpPr>
            <a:grpSpLocks/>
          </p:cNvGrpSpPr>
          <p:nvPr/>
        </p:nvGrpSpPr>
        <p:grpSpPr bwMode="auto">
          <a:xfrm>
            <a:off x="6512827" y="4379119"/>
            <a:ext cx="2867025" cy="1412875"/>
            <a:chOff x="3901" y="1120"/>
            <a:chExt cx="1806" cy="890"/>
          </a:xfrm>
        </p:grpSpPr>
        <p:sp>
          <p:nvSpPr>
            <p:cNvPr id="52" name="Freeform 82"/>
            <p:cNvSpPr>
              <a:spLocks/>
            </p:cNvSpPr>
            <p:nvPr/>
          </p:nvSpPr>
          <p:spPr bwMode="auto">
            <a:xfrm rot="525429" flipV="1">
              <a:off x="3901" y="1120"/>
              <a:ext cx="180" cy="856"/>
            </a:xfrm>
            <a:custGeom>
              <a:avLst/>
              <a:gdLst>
                <a:gd name="T0" fmla="*/ 0 w 144"/>
                <a:gd name="T1" fmla="*/ 9576606 h 181"/>
                <a:gd name="T2" fmla="*/ 646 w 144"/>
                <a:gd name="T3" fmla="*/ 2382167 h 181"/>
                <a:gd name="T4" fmla="*/ 217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0000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 Box 83"/>
            <p:cNvSpPr txBox="1">
              <a:spLocks noChangeArrowheads="1"/>
            </p:cNvSpPr>
            <p:nvPr/>
          </p:nvSpPr>
          <p:spPr bwMode="auto">
            <a:xfrm>
              <a:off x="3971" y="1816"/>
              <a:ext cx="1736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왼쪽 </a:t>
              </a:r>
              <a:r>
                <a:rPr lang="ko-KR" altLang="en-US" sz="1400" b="1" dirty="0" err="1">
                  <a:latin typeface="맑은 고딕" pitchFamily="50" charset="-127"/>
                  <a:ea typeface="맑은 고딕" pitchFamily="50" charset="-127"/>
                </a:rPr>
                <a:t>자식노드의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 인덱스 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= </a:t>
              </a: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10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  </a:t>
              </a:r>
            </a:p>
          </p:txBody>
        </p:sp>
      </p:grpSp>
      <p:grpSp>
        <p:nvGrpSpPr>
          <p:cNvPr id="54" name="Group 84"/>
          <p:cNvGrpSpPr>
            <a:grpSpLocks/>
          </p:cNvGrpSpPr>
          <p:nvPr/>
        </p:nvGrpSpPr>
        <p:grpSpPr bwMode="auto">
          <a:xfrm>
            <a:off x="6571564" y="4415632"/>
            <a:ext cx="2795588" cy="1981200"/>
            <a:chOff x="3938" y="1143"/>
            <a:chExt cx="1761" cy="1248"/>
          </a:xfrm>
        </p:grpSpPr>
        <p:sp>
          <p:nvSpPr>
            <p:cNvPr id="55" name="Freeform 85"/>
            <p:cNvSpPr>
              <a:spLocks/>
            </p:cNvSpPr>
            <p:nvPr/>
          </p:nvSpPr>
          <p:spPr bwMode="auto">
            <a:xfrm rot="248885" flipV="1">
              <a:off x="3938" y="1143"/>
              <a:ext cx="197" cy="1018"/>
            </a:xfrm>
            <a:custGeom>
              <a:avLst/>
              <a:gdLst>
                <a:gd name="T0" fmla="*/ 0 w 144"/>
                <a:gd name="T1" fmla="*/ 32225561 h 181"/>
                <a:gd name="T2" fmla="*/ 1216 w 144"/>
                <a:gd name="T3" fmla="*/ 8008049 h 181"/>
                <a:gd name="T4" fmla="*/ 412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 Box 86"/>
            <p:cNvSpPr txBox="1">
              <a:spLocks noChangeArrowheads="1"/>
            </p:cNvSpPr>
            <p:nvPr/>
          </p:nvSpPr>
          <p:spPr bwMode="auto">
            <a:xfrm>
              <a:off x="3992" y="2061"/>
              <a:ext cx="170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오른쪽 </a:t>
              </a:r>
              <a:r>
                <a:rPr lang="ko-KR" altLang="en-US" sz="1400" b="1" dirty="0" err="1">
                  <a:latin typeface="맑은 고딕" pitchFamily="50" charset="-127"/>
                  <a:ea typeface="맑은 고딕" pitchFamily="50" charset="-127"/>
                </a:rPr>
                <a:t>자식노드의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 인덱스 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=  </a:t>
              </a: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11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>
            <a:off x="1566177" y="5144294"/>
            <a:ext cx="4167187" cy="712788"/>
            <a:chOff x="785" y="1602"/>
            <a:chExt cx="2625" cy="449"/>
          </a:xfrm>
        </p:grpSpPr>
        <p:sp>
          <p:nvSpPr>
            <p:cNvPr id="58" name="Text Box 88"/>
            <p:cNvSpPr txBox="1">
              <a:spLocks noChangeArrowheads="1"/>
            </p:cNvSpPr>
            <p:nvPr/>
          </p:nvSpPr>
          <p:spPr bwMode="auto">
            <a:xfrm>
              <a:off x="790" y="1669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59" name="Text Box 89"/>
            <p:cNvSpPr txBox="1">
              <a:spLocks noChangeArrowheads="1"/>
            </p:cNvSpPr>
            <p:nvPr/>
          </p:nvSpPr>
          <p:spPr bwMode="auto">
            <a:xfrm>
              <a:off x="3128" y="1886"/>
              <a:ext cx="282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[10]</a:t>
              </a:r>
            </a:p>
          </p:txBody>
        </p:sp>
        <p:sp>
          <p:nvSpPr>
            <p:cNvPr id="60" name="Line 90"/>
            <p:cNvSpPr>
              <a:spLocks noChangeShapeType="1"/>
            </p:cNvSpPr>
            <p:nvPr/>
          </p:nvSpPr>
          <p:spPr bwMode="auto">
            <a:xfrm flipV="1">
              <a:off x="897" y="1602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Oval 91"/>
            <p:cNvSpPr>
              <a:spLocks noChangeArrowheads="1"/>
            </p:cNvSpPr>
            <p:nvPr/>
          </p:nvSpPr>
          <p:spPr bwMode="auto">
            <a:xfrm>
              <a:off x="785" y="1807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J</a:t>
              </a:r>
            </a:p>
          </p:txBody>
        </p:sp>
      </p:grpSp>
      <p:grpSp>
        <p:nvGrpSpPr>
          <p:cNvPr id="62" name="Group 92"/>
          <p:cNvGrpSpPr>
            <a:grpSpLocks/>
          </p:cNvGrpSpPr>
          <p:nvPr/>
        </p:nvGrpSpPr>
        <p:grpSpPr bwMode="auto">
          <a:xfrm>
            <a:off x="2096402" y="5144294"/>
            <a:ext cx="3633787" cy="987425"/>
            <a:chOff x="1119" y="1602"/>
            <a:chExt cx="2289" cy="622"/>
          </a:xfrm>
        </p:grpSpPr>
        <p:sp>
          <p:nvSpPr>
            <p:cNvPr id="63" name="Text Box 93"/>
            <p:cNvSpPr txBox="1">
              <a:spLocks noChangeArrowheads="1"/>
            </p:cNvSpPr>
            <p:nvPr/>
          </p:nvSpPr>
          <p:spPr bwMode="auto">
            <a:xfrm>
              <a:off x="1263" y="1669"/>
              <a:ext cx="1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</a:p>
          </p:txBody>
        </p:sp>
        <p:sp>
          <p:nvSpPr>
            <p:cNvPr id="64" name="Text Box 94"/>
            <p:cNvSpPr txBox="1">
              <a:spLocks noChangeArrowheads="1"/>
            </p:cNvSpPr>
            <p:nvPr/>
          </p:nvSpPr>
          <p:spPr bwMode="auto">
            <a:xfrm>
              <a:off x="3126" y="2059"/>
              <a:ext cx="282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[11]</a:t>
              </a:r>
            </a:p>
          </p:txBody>
        </p:sp>
        <p:sp>
          <p:nvSpPr>
            <p:cNvPr id="65" name="Line 95"/>
            <p:cNvSpPr>
              <a:spLocks noChangeShapeType="1"/>
            </p:cNvSpPr>
            <p:nvPr/>
          </p:nvSpPr>
          <p:spPr bwMode="auto">
            <a:xfrm flipH="1" flipV="1">
              <a:off x="1119" y="1602"/>
              <a:ext cx="186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Oval 96"/>
            <p:cNvSpPr>
              <a:spLocks noChangeArrowheads="1"/>
            </p:cNvSpPr>
            <p:nvPr/>
          </p:nvSpPr>
          <p:spPr bwMode="auto">
            <a:xfrm>
              <a:off x="1194" y="1800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</a:p>
          </p:txBody>
        </p:sp>
      </p:grpSp>
      <p:sp>
        <p:nvSpPr>
          <p:cNvPr id="67" name="Oval 97"/>
          <p:cNvSpPr>
            <a:spLocks noChangeArrowheads="1"/>
          </p:cNvSpPr>
          <p:nvPr/>
        </p:nvSpPr>
        <p:spPr bwMode="auto">
          <a:xfrm>
            <a:off x="1910664" y="4809332"/>
            <a:ext cx="355600" cy="336550"/>
          </a:xfrm>
          <a:prstGeom prst="ellipse">
            <a:avLst/>
          </a:prstGeom>
          <a:solidFill>
            <a:srgbClr val="FFFF66"/>
          </a:soli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0" y="1278538"/>
            <a:ext cx="4978814" cy="1900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편향 이진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 표현</a:t>
            </a:r>
          </a:p>
          <a:p>
            <a:pPr lvl="1"/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 </a:t>
            </a:r>
            <a:r>
              <a:rPr lang="en-US" altLang="ko-KR" dirty="0" smtClean="0"/>
              <a:t>: </a:t>
            </a:r>
            <a:r>
              <a:rPr lang="ko-KR" altLang="en-US" dirty="0"/>
              <a:t>순차 자료구조를</a:t>
            </a:r>
            <a:r>
              <a:rPr lang="en-US" altLang="ko-KR" dirty="0"/>
              <a:t> </a:t>
            </a:r>
            <a:r>
              <a:rPr lang="ko-KR" altLang="en-US" dirty="0"/>
              <a:t>이용한 구현</a:t>
            </a:r>
            <a:endParaRPr lang="ko-KR" altLang="en-US" sz="20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34627"/>
            <a:ext cx="78867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연결 자료구조를 이용한 </a:t>
            </a:r>
            <a:r>
              <a:rPr lang="ko-KR" altLang="en-US" dirty="0" err="1"/>
              <a:t>이진트리의</a:t>
            </a:r>
            <a:r>
              <a:rPr lang="ko-KR" altLang="en-US" dirty="0"/>
              <a:t> 구현</a:t>
            </a:r>
          </a:p>
          <a:p>
            <a:pPr lvl="1" eaLnBrk="1" hangingPunct="1">
              <a:defRPr/>
            </a:pPr>
            <a:r>
              <a:rPr lang="ko-KR" altLang="en-US" dirty="0" smtClean="0"/>
              <a:t> 포인터를 사용하여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</a:t>
            </a:r>
            <a:endParaRPr lang="ko-KR" altLang="en-US" dirty="0"/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/>
              <a:t>데이터를 저장하는 데이터 필드</a:t>
            </a:r>
            <a:r>
              <a:rPr lang="en-US" altLang="ko-KR" dirty="0"/>
              <a:t>, </a:t>
            </a:r>
            <a:r>
              <a:rPr lang="ko-KR" altLang="en-US" dirty="0"/>
              <a:t>왼쪽 자식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ko-KR" altLang="en-US" dirty="0"/>
              <a:t>연결하는 왼쪽 링크 필드</a:t>
            </a:r>
            <a:r>
              <a:rPr lang="en-US" altLang="ko-KR" dirty="0"/>
              <a:t>, </a:t>
            </a:r>
            <a:r>
              <a:rPr lang="ko-KR" altLang="en-US" dirty="0"/>
              <a:t>오른쪽 자식 </a:t>
            </a:r>
            <a:r>
              <a:rPr lang="ko-KR" altLang="en-US" dirty="0" err="1"/>
              <a:t>노드를</a:t>
            </a:r>
            <a:r>
              <a:rPr lang="ko-KR" altLang="en-US" dirty="0"/>
              <a:t> 연결하는 오른쪽 링크 필드로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. </a:t>
            </a:r>
            <a:r>
              <a:rPr lang="ko-KR" altLang="en-US" dirty="0"/>
              <a:t>자식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</a:t>
            </a:r>
            <a:r>
              <a:rPr lang="ko-KR" altLang="en-US" dirty="0"/>
              <a:t>없으면 링크 필드에 </a:t>
            </a:r>
            <a:r>
              <a:rPr lang="en-US" altLang="ko-KR" dirty="0"/>
              <a:t>NULL</a:t>
            </a:r>
            <a:r>
              <a:rPr lang="ko-KR" altLang="en-US" dirty="0"/>
              <a:t>을 저장하여 </a:t>
            </a:r>
            <a:r>
              <a:rPr lang="en-US" altLang="ko-KR" dirty="0"/>
              <a:t>NULL </a:t>
            </a:r>
            <a:r>
              <a:rPr lang="ko-KR" altLang="en-US" dirty="0"/>
              <a:t>포인터로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3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lvl="3" eaLnBrk="1" hangingPunct="1">
              <a:lnSpc>
                <a:spcPct val="130000"/>
              </a:lnSpc>
              <a:defRPr/>
            </a:pPr>
            <a:endParaRPr lang="en-US" altLang="ko-KR" dirty="0" smtClean="0"/>
          </a:p>
          <a:p>
            <a:pPr lvl="3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lvl="2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 </a:t>
            </a:r>
            <a:r>
              <a:rPr lang="en-US" altLang="ko-KR" dirty="0" smtClean="0"/>
              <a:t>: </a:t>
            </a:r>
            <a:r>
              <a:rPr lang="ko-KR" altLang="en-US" dirty="0"/>
              <a:t>연결 자료구조를 이용한 구현</a:t>
            </a:r>
            <a:endParaRPr lang="ko-KR" altLang="en-US" sz="20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412651"/>
            <a:ext cx="38385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12651"/>
            <a:ext cx="4320480" cy="226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완전 이진 </a:t>
            </a:r>
            <a:r>
              <a:rPr lang="ko-KR" altLang="en-US" dirty="0" err="1"/>
              <a:t>트리와</a:t>
            </a:r>
            <a:r>
              <a:rPr lang="ko-KR" altLang="en-US" dirty="0"/>
              <a:t> </a:t>
            </a:r>
            <a:r>
              <a:rPr lang="ko-KR" altLang="en-US" dirty="0" smtClean="0"/>
              <a:t>편향 </a:t>
            </a:r>
            <a:r>
              <a:rPr lang="ko-KR" altLang="en-US" dirty="0"/>
              <a:t>이진 </a:t>
            </a:r>
            <a:r>
              <a:rPr lang="ko-KR" altLang="en-US" dirty="0" err="1"/>
              <a:t>트리를</a:t>
            </a:r>
            <a:r>
              <a:rPr lang="ko-KR" altLang="en-US" dirty="0"/>
              <a:t> 연결 자료구조 형태로 </a:t>
            </a:r>
            <a:r>
              <a:rPr lang="ko-KR" altLang="en-US" dirty="0" smtClean="0"/>
              <a:t>표현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 </a:t>
            </a:r>
            <a:r>
              <a:rPr lang="en-US" altLang="ko-KR" dirty="0" smtClean="0"/>
              <a:t>: </a:t>
            </a:r>
            <a:r>
              <a:rPr lang="ko-KR" altLang="en-US" dirty="0"/>
              <a:t>연결 자료구조를 이용한 구현</a:t>
            </a:r>
            <a:endParaRPr lang="ko-KR" altLang="en-US" sz="20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9" y="1722394"/>
            <a:ext cx="8524531" cy="302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이진트리</a:t>
            </a:r>
            <a:r>
              <a:rPr lang="ko-KR" altLang="en-US" dirty="0" smtClean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구현</a:t>
            </a:r>
            <a:endParaRPr lang="ko-KR" altLang="en-US" sz="2000" dirty="0" smtClean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1333539"/>
            <a:ext cx="53054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2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smtClean="0"/>
              <a:t>트리 </a:t>
            </a:r>
            <a:r>
              <a:rPr lang="ko-KR" altLang="en-US" smtClean="0"/>
              <a:t>순회</a:t>
            </a:r>
            <a:r>
              <a:rPr lang="en-US" altLang="ko-KR" baseline="30000" smtClean="0"/>
              <a:t>traversal</a:t>
            </a:r>
            <a:r>
              <a:rPr lang="ko-KR" altLang="en-US" smtClean="0"/>
              <a:t>의 </a:t>
            </a:r>
            <a:r>
              <a:rPr lang="ko-KR" altLang="en-US" dirty="0" smtClean="0"/>
              <a:t>개념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모든 원소를 빠트리거나 중복하지 않고 </a:t>
            </a:r>
            <a:r>
              <a:rPr lang="ko-KR" altLang="en-US"/>
              <a:t>처리하는 </a:t>
            </a:r>
            <a:r>
              <a:rPr lang="ko-KR" altLang="en-US" smtClean="0"/>
              <a:t>연산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 smtClean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0975" cy="576263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sz="20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6010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749675" y="4005263"/>
            <a:ext cx="965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현재 노드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35350" y="4795838"/>
            <a:ext cx="1538288" cy="622300"/>
            <a:chOff x="659" y="634"/>
            <a:chExt cx="1497" cy="392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435" y="634"/>
              <a:ext cx="721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659" y="639"/>
              <a:ext cx="784" cy="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938588" y="4300538"/>
            <a:ext cx="576262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/>
          <a:p>
            <a:pPr>
              <a:defRPr/>
            </a:pPr>
            <a:r>
              <a:rPr lang="en-US" altLang="ko-KR" sz="1800" b="1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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643438" y="5365750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/>
          <a:p>
            <a:pPr>
              <a:defRPr/>
            </a:pPr>
            <a:endParaRPr lang="ko-KR" altLang="ko-KR" sz="18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201988" y="5372100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/>
          <a:p>
            <a:pPr>
              <a:defRPr/>
            </a:pPr>
            <a:endParaRPr lang="ko-KR" altLang="ko-KR" sz="18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460875" y="4271963"/>
            <a:ext cx="29241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노드의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데이터 읽기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D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857250" y="4824413"/>
            <a:ext cx="3254375" cy="776287"/>
            <a:chOff x="794" y="2995"/>
            <a:chExt cx="2050" cy="489"/>
          </a:xfrm>
        </p:grpSpPr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794" y="3023"/>
              <a:ext cx="1817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왼쪽 </a:t>
              </a:r>
              <a:r>
                <a:rPr lang="ko-KR" altLang="en-US" sz="1600" b="1" dirty="0" err="1">
                  <a:latin typeface="맑은 고딕" pitchFamily="50" charset="-127"/>
                  <a:ea typeface="맑은 고딕" pitchFamily="50" charset="-127"/>
                </a:rPr>
                <a:t>서브트리로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 이동하기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: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</a:t>
              </a:r>
            </a:p>
            <a:p>
              <a:pPr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작업 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L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450" y="2995"/>
              <a:ext cx="394" cy="2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349750" y="4838700"/>
            <a:ext cx="3436938" cy="760413"/>
            <a:chOff x="2994" y="3004"/>
            <a:chExt cx="2165" cy="479"/>
          </a:xfrm>
        </p:grpSpPr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3259" y="3022"/>
              <a:ext cx="1900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오른쪽 </a:t>
              </a:r>
              <a:r>
                <a:rPr lang="ko-KR" altLang="en-US" sz="1600" b="1" dirty="0" err="1">
                  <a:latin typeface="맑은 고딕" pitchFamily="50" charset="-127"/>
                  <a:ea typeface="맑은 고딕" pitchFamily="50" charset="-127"/>
                </a:rPr>
                <a:t>서브트리로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 이동하기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: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</a:t>
              </a:r>
            </a:p>
            <a:p>
              <a:pPr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작업 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994" y="3004"/>
              <a:ext cx="394" cy="2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트리가</a:t>
            </a:r>
            <a:r>
              <a:rPr lang="ko-KR" altLang="en-US" dirty="0"/>
              <a:t> 순환적으로 정의되어 구성되어있으므로</a:t>
            </a:r>
            <a:r>
              <a:rPr lang="en-US" altLang="ko-KR" dirty="0"/>
              <a:t>, </a:t>
            </a:r>
            <a:r>
              <a:rPr lang="ko-KR" altLang="en-US" dirty="0"/>
              <a:t>순회작업도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서브트리에</a:t>
            </a:r>
            <a:r>
              <a:rPr lang="ko-KR" altLang="en-US" dirty="0" smtClean="0"/>
              <a:t> </a:t>
            </a:r>
            <a:r>
              <a:rPr lang="ko-KR" altLang="en-US" dirty="0"/>
              <a:t>대해서 순환적으로 반복하여 완성한다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r>
              <a:rPr lang="ko-KR" altLang="en-US" dirty="0"/>
              <a:t>왼쪽 </a:t>
            </a:r>
            <a:r>
              <a:rPr lang="ko-KR" altLang="en-US" dirty="0" err="1"/>
              <a:t>서브트리에</a:t>
            </a:r>
            <a:r>
              <a:rPr lang="ko-KR" altLang="en-US" dirty="0"/>
              <a:t> 대한 순회를 오른쪽 </a:t>
            </a:r>
            <a:r>
              <a:rPr lang="ko-KR" altLang="en-US" dirty="0" err="1"/>
              <a:t>서브트리</a:t>
            </a:r>
            <a:r>
              <a:rPr lang="ko-KR" altLang="en-US" dirty="0"/>
              <a:t> 보다 먼저 수행한다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/>
              <a:t>순회의 종류 </a:t>
            </a:r>
          </a:p>
          <a:p>
            <a:pPr lvl="2" eaLnBrk="1" hangingPunct="1">
              <a:defRPr/>
            </a:pPr>
            <a:r>
              <a:rPr lang="ko-KR" altLang="en-US" dirty="0"/>
              <a:t>전위 순회</a:t>
            </a:r>
          </a:p>
          <a:p>
            <a:pPr lvl="2" eaLnBrk="1" hangingPunct="1">
              <a:defRPr/>
            </a:pPr>
            <a:r>
              <a:rPr lang="ko-KR" altLang="en-US" dirty="0"/>
              <a:t>중위 순회</a:t>
            </a:r>
          </a:p>
          <a:p>
            <a:pPr lvl="2" eaLnBrk="1" hangingPunct="1">
              <a:defRPr/>
            </a:pPr>
            <a:r>
              <a:rPr lang="ko-KR" altLang="en-US" dirty="0"/>
              <a:t>후위 순회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이진트리의 순회</a:t>
            </a:r>
          </a:p>
        </p:txBody>
      </p:sp>
    </p:spTree>
    <p:extLst>
      <p:ext uri="{BB962C8B-B14F-4D97-AF65-F5344CB8AC3E}">
        <p14:creationId xmlns:p14="http://schemas.microsoft.com/office/powerpoint/2010/main" val="36584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트리</a:t>
            </a:r>
            <a:r>
              <a:rPr lang="en-US" altLang="ko-KR" dirty="0"/>
              <a:t>(</a:t>
            </a:r>
            <a:r>
              <a:rPr lang="en-US" altLang="ko-KR" baseline="30000" dirty="0"/>
              <a:t>tree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r>
              <a:rPr lang="ko-KR" altLang="en-US" dirty="0"/>
              <a:t>원소들 간에 </a:t>
            </a:r>
            <a:r>
              <a:rPr lang="en-US" altLang="ko-KR" dirty="0" smtClean="0"/>
              <a:t>1:n </a:t>
            </a:r>
            <a:r>
              <a:rPr lang="ko-KR" altLang="en-US" dirty="0" smtClean="0"/>
              <a:t>관계를 </a:t>
            </a:r>
            <a:r>
              <a:rPr lang="ko-KR" altLang="en-US" dirty="0"/>
              <a:t>가지는 비선형 자료구조</a:t>
            </a:r>
          </a:p>
          <a:p>
            <a:pPr lvl="1" eaLnBrk="1" hangingPunct="1">
              <a:defRPr/>
            </a:pPr>
            <a:r>
              <a:rPr lang="ko-KR" altLang="en-US" dirty="0"/>
              <a:t>원소들 간에 계층관계를 가지는 </a:t>
            </a:r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smtClean="0"/>
              <a:t>자료구조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Hierarchical </a:t>
            </a:r>
            <a:r>
              <a:rPr lang="en-US" altLang="ko-KR" baseline="30000" dirty="0"/>
              <a:t>Data </a:t>
            </a:r>
            <a:r>
              <a:rPr lang="en-US" altLang="ko-KR" baseline="30000" dirty="0" smtClean="0"/>
              <a:t>Structure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상위 원소에서 하위 </a:t>
            </a:r>
            <a:r>
              <a:rPr lang="ko-KR" altLang="en-US" spc="-100" dirty="0"/>
              <a:t>원소로 내려가면서 확장되는 </a:t>
            </a:r>
            <a:r>
              <a:rPr lang="ko-KR" altLang="en-US" dirty="0" smtClean="0"/>
              <a:t>트리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  <a:r>
              <a:rPr lang="ko-KR" altLang="en-US" dirty="0" smtClean="0"/>
              <a:t>모양의 구조</a:t>
            </a:r>
            <a:endParaRPr lang="en-US" altLang="ko-KR" dirty="0" smtClean="0"/>
          </a:p>
          <a:p>
            <a:pPr lvl="1" eaLnBrk="1" hangingPunct="1">
              <a:defRPr/>
            </a:pPr>
            <a:endParaRPr lang="ko-KR" altLang="en-US" dirty="0" smtClean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이해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smtClean="0"/>
              <a:t>전위 </a:t>
            </a:r>
            <a:r>
              <a:rPr lang="ko-KR" altLang="en-US" smtClean="0"/>
              <a:t>순회</a:t>
            </a:r>
            <a:r>
              <a:rPr lang="en-US" altLang="ko-KR" baseline="30000" smtClean="0"/>
              <a:t>preorder traversal</a:t>
            </a:r>
            <a:endParaRPr lang="en-US" altLang="ko-KR" dirty="0" smtClean="0"/>
          </a:p>
          <a:p>
            <a:pPr lvl="1"/>
            <a:r>
              <a:rPr lang="en-US" altLang="ko-KR" dirty="0"/>
              <a:t>D → L → R </a:t>
            </a:r>
            <a:r>
              <a:rPr lang="ko-KR" altLang="en-US" dirty="0"/>
              <a:t>순서로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노드를</a:t>
            </a:r>
            <a:r>
              <a:rPr lang="ko-KR" altLang="en-US" dirty="0"/>
              <a:t> 방문하여 처리하는 </a:t>
            </a:r>
            <a:r>
              <a:rPr lang="ko-KR" altLang="en-US" dirty="0" smtClean="0"/>
              <a:t>작업 </a:t>
            </a:r>
            <a:r>
              <a:rPr lang="en-US" altLang="ko-KR" dirty="0"/>
              <a:t>D</a:t>
            </a:r>
            <a:r>
              <a:rPr lang="ko-KR" altLang="en-US" dirty="0"/>
              <a:t>를 가장 먼저 </a:t>
            </a:r>
            <a:r>
              <a:rPr lang="ko-KR" altLang="en-US" dirty="0" smtClean="0"/>
              <a:t>수행</a:t>
            </a:r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6" y="2132856"/>
            <a:ext cx="5563074" cy="182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6" y="4128634"/>
            <a:ext cx="7867330" cy="241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전위 순회의 예</a:t>
            </a:r>
          </a:p>
          <a:p>
            <a:pPr lvl="1"/>
            <a:endParaRPr lang="ko-KR" altLang="en-US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652588"/>
            <a:ext cx="63627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전위 순회 과정 </a:t>
            </a:r>
            <a:r>
              <a:rPr lang="en-US" altLang="ko-KR" smtClean="0"/>
              <a:t>&gt;&gt; A-B-D-H-E-I-J-C-F-G-K </a:t>
            </a:r>
          </a:p>
          <a:p>
            <a:pPr lvl="1"/>
            <a:endParaRPr lang="ko-KR" altLang="en-US" smtClean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이진트리의 순회</a:t>
            </a:r>
          </a:p>
        </p:txBody>
      </p:sp>
      <p:pic>
        <p:nvPicPr>
          <p:cNvPr id="34820" name="그림 8" descr="ch08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8888" b="13828"/>
          <a:stretch>
            <a:fillRect/>
          </a:stretch>
        </p:blipFill>
        <p:spPr bwMode="auto">
          <a:xfrm>
            <a:off x="79375" y="3344863"/>
            <a:ext cx="5349875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타원 60"/>
          <p:cNvSpPr>
            <a:spLocks noChangeArrowheads="1"/>
          </p:cNvSpPr>
          <p:nvPr/>
        </p:nvSpPr>
        <p:spPr bwMode="auto">
          <a:xfrm>
            <a:off x="2571750" y="3617913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2" name="타원 61"/>
          <p:cNvSpPr>
            <a:spLocks noChangeArrowheads="1"/>
          </p:cNvSpPr>
          <p:nvPr/>
        </p:nvSpPr>
        <p:spPr bwMode="auto">
          <a:xfrm>
            <a:off x="2598738" y="364490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3"/>
          <a:srcRect l="21303" t="12066" r="29441" b="79626"/>
          <a:stretch>
            <a:fillRect/>
          </a:stretch>
        </p:blipFill>
        <p:spPr bwMode="auto">
          <a:xfrm>
            <a:off x="122238" y="1582738"/>
            <a:ext cx="8496300" cy="763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3"/>
          <a:srcRect l="21303" t="20374" r="27781" b="71318"/>
          <a:stretch>
            <a:fillRect/>
          </a:stretch>
        </p:blipFill>
        <p:spPr bwMode="auto">
          <a:xfrm>
            <a:off x="122238" y="1597025"/>
            <a:ext cx="8280400" cy="720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9"/>
          <p:cNvPicPr>
            <a:picLocks noChangeAspect="1" noChangeArrowheads="1"/>
          </p:cNvPicPr>
          <p:nvPr/>
        </p:nvPicPr>
        <p:blipFill>
          <a:blip r:embed="rId3"/>
          <a:srcRect l="21303" t="29184" r="26538" b="67164"/>
          <a:stretch>
            <a:fillRect/>
          </a:stretch>
        </p:blipFill>
        <p:spPr bwMode="auto">
          <a:xfrm>
            <a:off x="122238" y="1625600"/>
            <a:ext cx="8482012" cy="317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3"/>
          <a:srcRect l="21303" t="32836" r="20586" b="58856"/>
          <a:stretch>
            <a:fillRect/>
          </a:stretch>
        </p:blipFill>
        <p:spPr bwMode="auto">
          <a:xfrm>
            <a:off x="66675" y="1582738"/>
            <a:ext cx="9077325" cy="69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9"/>
          <p:cNvPicPr>
            <a:picLocks noChangeAspect="1" noChangeArrowheads="1"/>
          </p:cNvPicPr>
          <p:nvPr/>
        </p:nvPicPr>
        <p:blipFill>
          <a:blip r:embed="rId3"/>
          <a:srcRect l="21303" t="41143" r="20586" b="42242"/>
          <a:stretch>
            <a:fillRect/>
          </a:stretch>
        </p:blipFill>
        <p:spPr bwMode="auto">
          <a:xfrm>
            <a:off x="93663" y="1554163"/>
            <a:ext cx="8928100" cy="13604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9"/>
          <p:cNvPicPr>
            <a:picLocks noChangeAspect="1" noChangeArrowheads="1"/>
          </p:cNvPicPr>
          <p:nvPr/>
        </p:nvPicPr>
        <p:blipFill>
          <a:blip r:embed="rId3"/>
          <a:srcRect l="21303" t="56720" r="20586" b="34972"/>
          <a:stretch>
            <a:fillRect/>
          </a:stretch>
        </p:blipFill>
        <p:spPr bwMode="auto">
          <a:xfrm>
            <a:off x="76200" y="1554163"/>
            <a:ext cx="8980488" cy="6842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9" name="자유형 68"/>
          <p:cNvSpPr>
            <a:spLocks/>
          </p:cNvSpPr>
          <p:nvPr/>
        </p:nvSpPr>
        <p:spPr bwMode="auto">
          <a:xfrm>
            <a:off x="1668463" y="3813175"/>
            <a:ext cx="914400" cy="798513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793 h 798286"/>
              <a:gd name="T4" fmla="*/ 0 w 914400"/>
              <a:gd name="T5" fmla="*/ 798739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0" name="타원 69"/>
          <p:cNvSpPr>
            <a:spLocks noChangeArrowheads="1"/>
          </p:cNvSpPr>
          <p:nvPr/>
        </p:nvSpPr>
        <p:spPr bwMode="auto">
          <a:xfrm>
            <a:off x="1417638" y="4624388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" name="타원 70"/>
          <p:cNvSpPr>
            <a:spLocks noChangeArrowheads="1"/>
          </p:cNvSpPr>
          <p:nvPr/>
        </p:nvSpPr>
        <p:spPr bwMode="auto">
          <a:xfrm>
            <a:off x="1446213" y="4643438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자유형 71"/>
          <p:cNvSpPr>
            <a:spLocks/>
          </p:cNvSpPr>
          <p:nvPr/>
        </p:nvSpPr>
        <p:spPr bwMode="auto">
          <a:xfrm>
            <a:off x="957263" y="4810125"/>
            <a:ext cx="481012" cy="460375"/>
          </a:xfrm>
          <a:custGeom>
            <a:avLst/>
            <a:gdLst>
              <a:gd name="T0" fmla="*/ 133476 w 914400"/>
              <a:gd name="T1" fmla="*/ 0 h 798286"/>
              <a:gd name="T2" fmla="*/ 36018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타원 72"/>
          <p:cNvSpPr>
            <a:spLocks noChangeArrowheads="1"/>
          </p:cNvSpPr>
          <p:nvPr/>
        </p:nvSpPr>
        <p:spPr bwMode="auto">
          <a:xfrm>
            <a:off x="741363" y="5256213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4" name="타원 73"/>
          <p:cNvSpPr>
            <a:spLocks noChangeArrowheads="1"/>
          </p:cNvSpPr>
          <p:nvPr/>
        </p:nvSpPr>
        <p:spPr bwMode="auto">
          <a:xfrm>
            <a:off x="762000" y="52768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자유형 74"/>
          <p:cNvSpPr>
            <a:spLocks/>
          </p:cNvSpPr>
          <p:nvPr/>
        </p:nvSpPr>
        <p:spPr bwMode="auto">
          <a:xfrm>
            <a:off x="323850" y="5499100"/>
            <a:ext cx="482600" cy="461963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6" name="타원 75"/>
          <p:cNvSpPr>
            <a:spLocks noChangeArrowheads="1"/>
          </p:cNvSpPr>
          <p:nvPr/>
        </p:nvSpPr>
        <p:spPr bwMode="auto">
          <a:xfrm>
            <a:off x="122238" y="5935663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7" name="타원 76"/>
          <p:cNvSpPr>
            <a:spLocks noChangeArrowheads="1"/>
          </p:cNvSpPr>
          <p:nvPr/>
        </p:nvSpPr>
        <p:spPr bwMode="auto">
          <a:xfrm>
            <a:off x="150813" y="5961063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자유형 77"/>
          <p:cNvSpPr>
            <a:spLocks/>
          </p:cNvSpPr>
          <p:nvPr/>
        </p:nvSpPr>
        <p:spPr bwMode="auto">
          <a:xfrm rot="10344064">
            <a:off x="1036638" y="4953000"/>
            <a:ext cx="482600" cy="461963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9" name="자유형 78"/>
          <p:cNvSpPr>
            <a:spLocks/>
          </p:cNvSpPr>
          <p:nvPr/>
        </p:nvSpPr>
        <p:spPr bwMode="auto">
          <a:xfrm flipH="1">
            <a:off x="1743075" y="4822825"/>
            <a:ext cx="481013" cy="461963"/>
          </a:xfrm>
          <a:custGeom>
            <a:avLst/>
            <a:gdLst>
              <a:gd name="T0" fmla="*/ 133477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0" name="타원 79"/>
          <p:cNvSpPr>
            <a:spLocks noChangeArrowheads="1"/>
          </p:cNvSpPr>
          <p:nvPr/>
        </p:nvSpPr>
        <p:spPr bwMode="auto">
          <a:xfrm>
            <a:off x="2038350" y="52847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81" name="Picture 10"/>
          <p:cNvPicPr>
            <a:picLocks noChangeAspect="1" noChangeArrowheads="1"/>
          </p:cNvPicPr>
          <p:nvPr/>
        </p:nvPicPr>
        <p:blipFill>
          <a:blip r:embed="rId4"/>
          <a:srcRect l="6094" t="19545" r="14392" b="73289"/>
          <a:stretch>
            <a:fillRect/>
          </a:stretch>
        </p:blipFill>
        <p:spPr bwMode="auto">
          <a:xfrm>
            <a:off x="87313" y="1554163"/>
            <a:ext cx="8813800" cy="3794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10"/>
          <p:cNvPicPr>
            <a:picLocks noChangeAspect="1" noChangeArrowheads="1"/>
          </p:cNvPicPr>
          <p:nvPr/>
        </p:nvPicPr>
        <p:blipFill>
          <a:blip r:embed="rId4"/>
          <a:srcRect l="6094" t="27392" r="4726" b="60068"/>
          <a:stretch>
            <a:fillRect/>
          </a:stretch>
        </p:blipFill>
        <p:spPr bwMode="auto">
          <a:xfrm>
            <a:off x="49213" y="1554163"/>
            <a:ext cx="9066212" cy="6064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/>
          <p:cNvPicPr>
            <a:picLocks noChangeAspect="1" noChangeArrowheads="1"/>
          </p:cNvPicPr>
          <p:nvPr/>
        </p:nvPicPr>
        <p:blipFill>
          <a:blip r:embed="rId4"/>
          <a:srcRect l="6094" t="41724" r="4726" b="45736"/>
          <a:stretch>
            <a:fillRect/>
          </a:stretch>
        </p:blipFill>
        <p:spPr bwMode="auto">
          <a:xfrm>
            <a:off x="65088" y="1554163"/>
            <a:ext cx="9021762" cy="6048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10"/>
          <p:cNvPicPr>
            <a:picLocks noChangeAspect="1" noChangeArrowheads="1"/>
          </p:cNvPicPr>
          <p:nvPr/>
        </p:nvPicPr>
        <p:blipFill>
          <a:blip r:embed="rId4"/>
          <a:srcRect l="6094" t="54264" r="4726" b="15963"/>
          <a:stretch>
            <a:fillRect/>
          </a:stretch>
        </p:blipFill>
        <p:spPr bwMode="auto">
          <a:xfrm>
            <a:off x="49213" y="1554163"/>
            <a:ext cx="9047162" cy="14398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5" name="타원 84"/>
          <p:cNvSpPr>
            <a:spLocks noChangeArrowheads="1"/>
          </p:cNvSpPr>
          <p:nvPr/>
        </p:nvSpPr>
        <p:spPr bwMode="auto">
          <a:xfrm>
            <a:off x="2066925" y="5313363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자유형 85"/>
          <p:cNvSpPr>
            <a:spLocks/>
          </p:cNvSpPr>
          <p:nvPr/>
        </p:nvSpPr>
        <p:spPr bwMode="auto">
          <a:xfrm>
            <a:off x="1771650" y="5514975"/>
            <a:ext cx="279400" cy="461963"/>
          </a:xfrm>
          <a:custGeom>
            <a:avLst/>
            <a:gdLst>
              <a:gd name="T0" fmla="*/ 26168 w 914400"/>
              <a:gd name="T1" fmla="*/ 0 h 798286"/>
              <a:gd name="T2" fmla="*/ 7061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7" name="타원 86"/>
          <p:cNvSpPr>
            <a:spLocks noChangeArrowheads="1"/>
          </p:cNvSpPr>
          <p:nvPr/>
        </p:nvSpPr>
        <p:spPr bwMode="auto">
          <a:xfrm>
            <a:off x="1570038" y="59213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8" name="타원 87"/>
          <p:cNvSpPr>
            <a:spLocks noChangeArrowheads="1"/>
          </p:cNvSpPr>
          <p:nvPr/>
        </p:nvSpPr>
        <p:spPr bwMode="auto">
          <a:xfrm>
            <a:off x="1598613" y="5946775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자유형 88"/>
          <p:cNvSpPr>
            <a:spLocks/>
          </p:cNvSpPr>
          <p:nvPr/>
        </p:nvSpPr>
        <p:spPr bwMode="auto">
          <a:xfrm flipH="1">
            <a:off x="2395538" y="5467350"/>
            <a:ext cx="350837" cy="465138"/>
          </a:xfrm>
          <a:custGeom>
            <a:avLst/>
            <a:gdLst>
              <a:gd name="T0" fmla="*/ 51636 w 914400"/>
              <a:gd name="T1" fmla="*/ 0 h 798286"/>
              <a:gd name="T2" fmla="*/ 13934 w 914400"/>
              <a:gd name="T3" fmla="*/ 37282 h 798286"/>
              <a:gd name="T4" fmla="*/ 0 w 914400"/>
              <a:gd name="T5" fmla="*/ 157732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0" name="타원 89"/>
          <p:cNvSpPr>
            <a:spLocks noChangeArrowheads="1"/>
          </p:cNvSpPr>
          <p:nvPr/>
        </p:nvSpPr>
        <p:spPr bwMode="auto">
          <a:xfrm>
            <a:off x="2601913" y="59213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1" name="타원 90"/>
          <p:cNvSpPr>
            <a:spLocks noChangeArrowheads="1"/>
          </p:cNvSpPr>
          <p:nvPr/>
        </p:nvSpPr>
        <p:spPr bwMode="auto">
          <a:xfrm>
            <a:off x="2630488" y="59499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자유형 91"/>
          <p:cNvSpPr>
            <a:spLocks/>
          </p:cNvSpPr>
          <p:nvPr/>
        </p:nvSpPr>
        <p:spPr bwMode="auto">
          <a:xfrm rot="10344064">
            <a:off x="409575" y="5627688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3" name="자유형 92"/>
          <p:cNvSpPr>
            <a:spLocks/>
          </p:cNvSpPr>
          <p:nvPr/>
        </p:nvSpPr>
        <p:spPr bwMode="auto">
          <a:xfrm rot="10344064">
            <a:off x="1763713" y="5656263"/>
            <a:ext cx="481012" cy="461962"/>
          </a:xfrm>
          <a:custGeom>
            <a:avLst/>
            <a:gdLst>
              <a:gd name="T0" fmla="*/ 133476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4" name="자유형 93"/>
          <p:cNvSpPr>
            <a:spLocks/>
          </p:cNvSpPr>
          <p:nvPr/>
        </p:nvSpPr>
        <p:spPr bwMode="auto">
          <a:xfrm rot="11255936" flipH="1">
            <a:off x="2300288" y="5659438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5" name="자유형 94"/>
          <p:cNvSpPr>
            <a:spLocks/>
          </p:cNvSpPr>
          <p:nvPr/>
        </p:nvSpPr>
        <p:spPr bwMode="auto">
          <a:xfrm rot="11255936" flipH="1">
            <a:off x="1706563" y="4892675"/>
            <a:ext cx="427037" cy="461963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6" name="자유형 95"/>
          <p:cNvSpPr>
            <a:spLocks/>
          </p:cNvSpPr>
          <p:nvPr/>
        </p:nvSpPr>
        <p:spPr bwMode="auto">
          <a:xfrm rot="9833202">
            <a:off x="1670050" y="4146550"/>
            <a:ext cx="1122363" cy="461963"/>
          </a:xfrm>
          <a:custGeom>
            <a:avLst/>
            <a:gdLst>
              <a:gd name="T0" fmla="*/ 1691969 w 914400"/>
              <a:gd name="T1" fmla="*/ 0 h 798286"/>
              <a:gd name="T2" fmla="*/ 456564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97" name="Picture 11"/>
          <p:cNvPicPr>
            <a:picLocks noChangeAspect="1" noChangeArrowheads="1"/>
          </p:cNvPicPr>
          <p:nvPr/>
        </p:nvPicPr>
        <p:blipFill>
          <a:blip r:embed="rId5"/>
          <a:srcRect l="19323" t="17085" r="23170" b="73639"/>
          <a:stretch>
            <a:fillRect/>
          </a:stretch>
        </p:blipFill>
        <p:spPr bwMode="auto">
          <a:xfrm>
            <a:off x="79375" y="1554163"/>
            <a:ext cx="8891588" cy="763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11"/>
          <p:cNvPicPr>
            <a:picLocks noChangeAspect="1" noChangeArrowheads="1"/>
          </p:cNvPicPr>
          <p:nvPr/>
        </p:nvPicPr>
        <p:blipFill>
          <a:blip r:embed="rId5"/>
          <a:srcRect l="19323" t="26431" r="18454" b="61108"/>
          <a:stretch>
            <a:fillRect/>
          </a:stretch>
        </p:blipFill>
        <p:spPr bwMode="auto">
          <a:xfrm>
            <a:off x="92075" y="1539875"/>
            <a:ext cx="8924925" cy="952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11"/>
          <p:cNvPicPr>
            <a:picLocks noChangeAspect="1" noChangeArrowheads="1"/>
          </p:cNvPicPr>
          <p:nvPr/>
        </p:nvPicPr>
        <p:blipFill>
          <a:blip r:embed="rId5"/>
          <a:srcRect l="19323" t="38892" r="18454" b="46570"/>
          <a:stretch>
            <a:fillRect/>
          </a:stretch>
        </p:blipFill>
        <p:spPr bwMode="auto">
          <a:xfrm>
            <a:off x="111125" y="1482725"/>
            <a:ext cx="8924925" cy="1111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11"/>
          <p:cNvPicPr>
            <a:picLocks noChangeAspect="1" noChangeArrowheads="1"/>
          </p:cNvPicPr>
          <p:nvPr/>
        </p:nvPicPr>
        <p:blipFill>
          <a:blip r:embed="rId5"/>
          <a:srcRect l="19323" t="52392" r="18454" b="38211"/>
          <a:stretch>
            <a:fillRect/>
          </a:stretch>
        </p:blipFill>
        <p:spPr bwMode="auto">
          <a:xfrm>
            <a:off x="107950" y="1482725"/>
            <a:ext cx="8945563" cy="7191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1" name="Picture 11"/>
          <p:cNvPicPr>
            <a:picLocks noChangeAspect="1" noChangeArrowheads="1"/>
          </p:cNvPicPr>
          <p:nvPr/>
        </p:nvPicPr>
        <p:blipFill>
          <a:blip r:embed="rId5"/>
          <a:srcRect l="19323" t="61738" r="18454" b="10911"/>
          <a:stretch>
            <a:fillRect/>
          </a:stretch>
        </p:blipFill>
        <p:spPr bwMode="auto">
          <a:xfrm>
            <a:off x="93663" y="1341438"/>
            <a:ext cx="8939212" cy="20939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2" name="자유형 101"/>
          <p:cNvSpPr>
            <a:spLocks/>
          </p:cNvSpPr>
          <p:nvPr/>
        </p:nvSpPr>
        <p:spPr bwMode="auto">
          <a:xfrm flipH="1">
            <a:off x="2936875" y="3852863"/>
            <a:ext cx="914400" cy="796925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043 h 798286"/>
              <a:gd name="T4" fmla="*/ 0 w 914400"/>
              <a:gd name="T5" fmla="*/ 795566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3" name="타원 102"/>
          <p:cNvSpPr>
            <a:spLocks noChangeArrowheads="1"/>
          </p:cNvSpPr>
          <p:nvPr/>
        </p:nvSpPr>
        <p:spPr bwMode="auto">
          <a:xfrm flipH="1">
            <a:off x="3754438" y="4635500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4" name="타원 103"/>
          <p:cNvSpPr>
            <a:spLocks noChangeArrowheads="1"/>
          </p:cNvSpPr>
          <p:nvPr/>
        </p:nvSpPr>
        <p:spPr bwMode="auto">
          <a:xfrm flipH="1">
            <a:off x="3768725" y="46545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자유형 104"/>
          <p:cNvSpPr>
            <a:spLocks/>
          </p:cNvSpPr>
          <p:nvPr/>
        </p:nvSpPr>
        <p:spPr bwMode="auto">
          <a:xfrm>
            <a:off x="3354388" y="4837113"/>
            <a:ext cx="454025" cy="461962"/>
          </a:xfrm>
          <a:custGeom>
            <a:avLst/>
            <a:gdLst>
              <a:gd name="T0" fmla="*/ 111901 w 914400"/>
              <a:gd name="T1" fmla="*/ 0 h 798286"/>
              <a:gd name="T2" fmla="*/ 30195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6" name="타원 105"/>
          <p:cNvSpPr>
            <a:spLocks noChangeArrowheads="1"/>
          </p:cNvSpPr>
          <p:nvPr/>
        </p:nvSpPr>
        <p:spPr bwMode="auto">
          <a:xfrm>
            <a:off x="3124200" y="5257800"/>
            <a:ext cx="357188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" name="타원 106"/>
          <p:cNvSpPr>
            <a:spLocks noChangeArrowheads="1"/>
          </p:cNvSpPr>
          <p:nvPr/>
        </p:nvSpPr>
        <p:spPr bwMode="auto">
          <a:xfrm>
            <a:off x="3152775" y="528320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자유형 107"/>
          <p:cNvSpPr>
            <a:spLocks/>
          </p:cNvSpPr>
          <p:nvPr/>
        </p:nvSpPr>
        <p:spPr bwMode="auto">
          <a:xfrm rot="10344064">
            <a:off x="3376613" y="5022850"/>
            <a:ext cx="482600" cy="461963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9" name="자유형 108"/>
          <p:cNvSpPr>
            <a:spLocks/>
          </p:cNvSpPr>
          <p:nvPr/>
        </p:nvSpPr>
        <p:spPr bwMode="auto">
          <a:xfrm flipH="1">
            <a:off x="4075113" y="482282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0" name="타원 109"/>
          <p:cNvSpPr>
            <a:spLocks noChangeArrowheads="1"/>
          </p:cNvSpPr>
          <p:nvPr/>
        </p:nvSpPr>
        <p:spPr bwMode="auto">
          <a:xfrm>
            <a:off x="4437063" y="52736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1" name="타원 110"/>
          <p:cNvSpPr>
            <a:spLocks noChangeArrowheads="1"/>
          </p:cNvSpPr>
          <p:nvPr/>
        </p:nvSpPr>
        <p:spPr bwMode="auto">
          <a:xfrm>
            <a:off x="4464050" y="5299075"/>
            <a:ext cx="325438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자유형 111"/>
          <p:cNvSpPr>
            <a:spLocks/>
          </p:cNvSpPr>
          <p:nvPr/>
        </p:nvSpPr>
        <p:spPr bwMode="auto">
          <a:xfrm flipH="1">
            <a:off x="4802188" y="5484813"/>
            <a:ext cx="296862" cy="461962"/>
          </a:xfrm>
          <a:custGeom>
            <a:avLst/>
            <a:gdLst>
              <a:gd name="T0" fmla="*/ 31312 w 914400"/>
              <a:gd name="T1" fmla="*/ 0 h 798286"/>
              <a:gd name="T2" fmla="*/ 8449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3" name="타원 112"/>
          <p:cNvSpPr>
            <a:spLocks noChangeArrowheads="1"/>
          </p:cNvSpPr>
          <p:nvPr/>
        </p:nvSpPr>
        <p:spPr bwMode="auto">
          <a:xfrm>
            <a:off x="5035550" y="59070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4" name="타원 113"/>
          <p:cNvSpPr>
            <a:spLocks noChangeArrowheads="1"/>
          </p:cNvSpPr>
          <p:nvPr/>
        </p:nvSpPr>
        <p:spPr bwMode="auto">
          <a:xfrm>
            <a:off x="5049838" y="5932488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자유형 114"/>
          <p:cNvSpPr>
            <a:spLocks/>
          </p:cNvSpPr>
          <p:nvPr/>
        </p:nvSpPr>
        <p:spPr bwMode="auto">
          <a:xfrm rot="11255936" flipH="1">
            <a:off x="4672013" y="5656263"/>
            <a:ext cx="427037" cy="460375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6" name="자유형 115"/>
          <p:cNvSpPr>
            <a:spLocks/>
          </p:cNvSpPr>
          <p:nvPr/>
        </p:nvSpPr>
        <p:spPr bwMode="auto">
          <a:xfrm rot="11255936" flipH="1">
            <a:off x="4014788" y="4964113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7" name="자유형 116"/>
          <p:cNvSpPr>
            <a:spLocks/>
          </p:cNvSpPr>
          <p:nvPr/>
        </p:nvSpPr>
        <p:spPr bwMode="auto">
          <a:xfrm rot="11915666" flipH="1">
            <a:off x="2755900" y="4132263"/>
            <a:ext cx="1104900" cy="460375"/>
          </a:xfrm>
          <a:custGeom>
            <a:avLst/>
            <a:gdLst>
              <a:gd name="T0" fmla="*/ 1611941 w 914400"/>
              <a:gd name="T1" fmla="*/ 0 h 798286"/>
              <a:gd name="T2" fmla="*/ 434967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3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 nodeType="clickPar">
                      <p:stCondLst>
                        <p:cond delay="indefinite"/>
                      </p:stCondLst>
                      <p:childTnLst>
                        <p:par>
                          <p:cTn id="3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 nodeType="clickPar">
                      <p:stCondLst>
                        <p:cond delay="indefinite"/>
                      </p:stCondLst>
                      <p:childTnLst>
                        <p:par>
                          <p:cTn id="3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2" presetID="35" presetClass="emph" presetSubtype="0" repeatCount="3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1" grpId="2" animBg="1"/>
      <p:bldP spid="62" grpId="0" animBg="1"/>
      <p:bldP spid="69" grpId="0" animBg="1"/>
      <p:bldP spid="70" grpId="0" animBg="1"/>
      <p:bldP spid="70" grpId="1" animBg="1"/>
      <p:bldP spid="70" grpId="2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</a:t>
            </a:r>
            <a:r>
              <a:rPr lang="ko-KR" altLang="en-US" dirty="0" err="1"/>
              <a:t>트리로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수식에 대한 이진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전위 순회하면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전위 </a:t>
            </a:r>
            <a:r>
              <a:rPr lang="ko-KR" altLang="en-US" dirty="0" err="1" smtClean="0"/>
              <a:t>표기식을</a:t>
            </a:r>
            <a:r>
              <a:rPr lang="ko-KR" altLang="en-US" dirty="0" smtClean="0"/>
              <a:t> 구할 수 있음</a:t>
            </a:r>
            <a:endParaRPr lang="en-US" altLang="ko-KR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101216"/>
            <a:ext cx="5467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smtClean="0"/>
              <a:t>중위 </a:t>
            </a:r>
            <a:r>
              <a:rPr lang="ko-KR" altLang="en-US" smtClean="0"/>
              <a:t>순회</a:t>
            </a:r>
            <a:r>
              <a:rPr lang="en-US" altLang="ko-KR" baseline="30000" smtClean="0"/>
              <a:t>inorder traversal</a:t>
            </a:r>
            <a:endParaRPr lang="en-US" altLang="ko-KR" dirty="0" smtClean="0"/>
          </a:p>
          <a:p>
            <a:pPr lvl="1"/>
            <a:r>
              <a:rPr lang="en-US" altLang="ko-KR" dirty="0"/>
              <a:t>L → D → R </a:t>
            </a:r>
            <a:r>
              <a:rPr lang="ko-KR" altLang="en-US" dirty="0"/>
              <a:t>순서로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노드를</a:t>
            </a:r>
            <a:r>
              <a:rPr lang="ko-KR" altLang="en-US" dirty="0"/>
              <a:t> 방문하는 작업 </a:t>
            </a:r>
            <a:r>
              <a:rPr lang="en-US" altLang="ko-KR" dirty="0"/>
              <a:t>D</a:t>
            </a:r>
            <a:r>
              <a:rPr lang="ko-KR" altLang="en-US" dirty="0"/>
              <a:t>를 </a:t>
            </a:r>
            <a:r>
              <a:rPr lang="ko-KR" altLang="en-US" dirty="0" smtClean="0"/>
              <a:t>작업 </a:t>
            </a:r>
            <a:r>
              <a:rPr lang="en-US" altLang="ko-KR" dirty="0"/>
              <a:t>L</a:t>
            </a:r>
            <a:r>
              <a:rPr lang="ko-KR" altLang="en-US" dirty="0"/>
              <a:t>과 작업 </a:t>
            </a:r>
            <a:r>
              <a:rPr lang="en-US" altLang="ko-KR" dirty="0"/>
              <a:t>R</a:t>
            </a:r>
            <a:r>
              <a:rPr lang="ko-KR" altLang="en-US" dirty="0"/>
              <a:t>의 중간에 </a:t>
            </a:r>
            <a:r>
              <a:rPr lang="ko-KR" altLang="en-US" dirty="0" smtClean="0"/>
              <a:t>수행</a:t>
            </a:r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204864"/>
            <a:ext cx="5328591" cy="175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194962"/>
            <a:ext cx="7488831" cy="22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중위 순회의 예</a:t>
            </a:r>
          </a:p>
          <a:p>
            <a:pPr lvl="1"/>
            <a:endParaRPr lang="ko-KR" altLang="en-US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647825"/>
            <a:ext cx="63722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중위 순회 과정 </a:t>
            </a:r>
            <a:r>
              <a:rPr lang="en-US" altLang="ko-KR" smtClean="0"/>
              <a:t>&gt;&gt; H-D-B-I-E-J-A-F-C-G-K</a:t>
            </a:r>
          </a:p>
          <a:p>
            <a:pPr lvl="1"/>
            <a:endParaRPr lang="ko-KR" altLang="en-US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이진트리의 순회</a:t>
            </a:r>
          </a:p>
        </p:txBody>
      </p:sp>
      <p:sp>
        <p:nvSpPr>
          <p:cNvPr id="38916" name="AutoShape 4" descr="PIC34F"/>
          <p:cNvSpPr>
            <a:spLocks noChangeAspect="1" noChangeArrowheads="1"/>
          </p:cNvSpPr>
          <p:nvPr/>
        </p:nvSpPr>
        <p:spPr bwMode="auto">
          <a:xfrm>
            <a:off x="4714875" y="34432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38917" name="그림 8" descr="ch08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8888" b="13828"/>
          <a:stretch>
            <a:fillRect/>
          </a:stretch>
        </p:blipFill>
        <p:spPr bwMode="auto">
          <a:xfrm>
            <a:off x="374650" y="3370263"/>
            <a:ext cx="5349875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/>
          <p:cNvSpPr>
            <a:spLocks noChangeArrowheads="1"/>
          </p:cNvSpPr>
          <p:nvPr/>
        </p:nvSpPr>
        <p:spPr bwMode="auto">
          <a:xfrm>
            <a:off x="2867025" y="3643313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3"/>
          <a:srcRect l="19299" t="31125" r="18926" b="48204"/>
          <a:stretch>
            <a:fillRect/>
          </a:stretch>
        </p:blipFill>
        <p:spPr bwMode="auto">
          <a:xfrm>
            <a:off x="161925" y="1435100"/>
            <a:ext cx="8802688" cy="16557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/>
          <a:srcRect l="19299" t="51796" r="18926" b="26985"/>
          <a:stretch>
            <a:fillRect/>
          </a:stretch>
        </p:blipFill>
        <p:spPr bwMode="auto">
          <a:xfrm>
            <a:off x="87313" y="1435100"/>
            <a:ext cx="8948737" cy="1728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5" name="자유형 64"/>
          <p:cNvSpPr>
            <a:spLocks/>
          </p:cNvSpPr>
          <p:nvPr/>
        </p:nvSpPr>
        <p:spPr bwMode="auto">
          <a:xfrm>
            <a:off x="1963738" y="3838575"/>
            <a:ext cx="914400" cy="798513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793 h 798286"/>
              <a:gd name="T4" fmla="*/ 0 w 914400"/>
              <a:gd name="T5" fmla="*/ 798739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6" name="타원 65"/>
          <p:cNvSpPr>
            <a:spLocks noChangeArrowheads="1"/>
          </p:cNvSpPr>
          <p:nvPr/>
        </p:nvSpPr>
        <p:spPr bwMode="auto">
          <a:xfrm>
            <a:off x="1712913" y="4649788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1289050" y="4819650"/>
            <a:ext cx="554038" cy="461963"/>
          </a:xfrm>
          <a:custGeom>
            <a:avLst/>
            <a:gdLst>
              <a:gd name="T0" fmla="*/ 203516 w 914400"/>
              <a:gd name="T1" fmla="*/ 0 h 798286"/>
              <a:gd name="T2" fmla="*/ 54917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8" name="타원 67"/>
          <p:cNvSpPr>
            <a:spLocks noChangeArrowheads="1"/>
          </p:cNvSpPr>
          <p:nvPr/>
        </p:nvSpPr>
        <p:spPr bwMode="auto">
          <a:xfrm>
            <a:off x="1038225" y="52847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9" name="자유형 68"/>
          <p:cNvSpPr>
            <a:spLocks/>
          </p:cNvSpPr>
          <p:nvPr/>
        </p:nvSpPr>
        <p:spPr bwMode="auto">
          <a:xfrm>
            <a:off x="668338" y="5540375"/>
            <a:ext cx="454025" cy="461963"/>
          </a:xfrm>
          <a:custGeom>
            <a:avLst/>
            <a:gdLst>
              <a:gd name="T0" fmla="*/ 112073 w 914400"/>
              <a:gd name="T1" fmla="*/ 0 h 798286"/>
              <a:gd name="T2" fmla="*/ 30242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0" name="타원 69"/>
          <p:cNvSpPr>
            <a:spLocks noChangeArrowheads="1"/>
          </p:cNvSpPr>
          <p:nvPr/>
        </p:nvSpPr>
        <p:spPr bwMode="auto">
          <a:xfrm>
            <a:off x="417513" y="5961063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" name="타원 70"/>
          <p:cNvSpPr>
            <a:spLocks noChangeArrowheads="1"/>
          </p:cNvSpPr>
          <p:nvPr/>
        </p:nvSpPr>
        <p:spPr bwMode="auto">
          <a:xfrm>
            <a:off x="446088" y="5986463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자유형 71"/>
          <p:cNvSpPr>
            <a:spLocks/>
          </p:cNvSpPr>
          <p:nvPr/>
        </p:nvSpPr>
        <p:spPr bwMode="auto">
          <a:xfrm rot="10344064">
            <a:off x="704850" y="5653088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타원 72"/>
          <p:cNvSpPr>
            <a:spLocks noChangeArrowheads="1"/>
          </p:cNvSpPr>
          <p:nvPr/>
        </p:nvSpPr>
        <p:spPr bwMode="auto">
          <a:xfrm>
            <a:off x="1057275" y="53022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자유형 73"/>
          <p:cNvSpPr>
            <a:spLocks/>
          </p:cNvSpPr>
          <p:nvPr/>
        </p:nvSpPr>
        <p:spPr bwMode="auto">
          <a:xfrm rot="10344064">
            <a:off x="1346200" y="499427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75" name="Picture 7"/>
          <p:cNvPicPr>
            <a:picLocks noChangeAspect="1" noChangeArrowheads="1"/>
          </p:cNvPicPr>
          <p:nvPr/>
        </p:nvPicPr>
        <p:blipFill>
          <a:blip r:embed="rId4"/>
          <a:srcRect l="19075" t="18297" r="29722" b="73395"/>
          <a:stretch>
            <a:fillRect/>
          </a:stretch>
        </p:blipFill>
        <p:spPr bwMode="auto">
          <a:xfrm>
            <a:off x="60325" y="1435100"/>
            <a:ext cx="8328025" cy="720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4"/>
          <a:srcRect l="19075" t="26605" r="18373" b="59895"/>
          <a:stretch>
            <a:fillRect/>
          </a:stretch>
        </p:blipFill>
        <p:spPr bwMode="auto">
          <a:xfrm>
            <a:off x="71438" y="1435100"/>
            <a:ext cx="8964612" cy="1031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4"/>
          <a:srcRect l="19075" t="40105" r="18373" b="32397"/>
          <a:stretch>
            <a:fillRect/>
          </a:stretch>
        </p:blipFill>
        <p:spPr bwMode="auto">
          <a:xfrm>
            <a:off x="123825" y="1363663"/>
            <a:ext cx="8912225" cy="20875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"/>
          <p:cNvPicPr>
            <a:picLocks noChangeAspect="1" noChangeArrowheads="1"/>
          </p:cNvPicPr>
          <p:nvPr/>
        </p:nvPicPr>
        <p:blipFill>
          <a:blip r:embed="rId4"/>
          <a:srcRect l="19075" t="68143" r="22346" b="23469"/>
          <a:stretch>
            <a:fillRect/>
          </a:stretch>
        </p:blipFill>
        <p:spPr bwMode="auto">
          <a:xfrm>
            <a:off x="127000" y="1363663"/>
            <a:ext cx="8662988" cy="6604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"/>
          <p:cNvPicPr>
            <a:picLocks noChangeAspect="1" noChangeArrowheads="1"/>
          </p:cNvPicPr>
          <p:nvPr/>
        </p:nvPicPr>
        <p:blipFill>
          <a:blip r:embed="rId4"/>
          <a:srcRect l="19075" t="76451" r="18373" b="5896"/>
          <a:stretch>
            <a:fillRect/>
          </a:stretch>
        </p:blipFill>
        <p:spPr bwMode="auto">
          <a:xfrm>
            <a:off x="107950" y="1363663"/>
            <a:ext cx="8964613" cy="1349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0" name="타원 79"/>
          <p:cNvSpPr>
            <a:spLocks noChangeArrowheads="1"/>
          </p:cNvSpPr>
          <p:nvPr/>
        </p:nvSpPr>
        <p:spPr bwMode="auto">
          <a:xfrm>
            <a:off x="1741488" y="4668838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자유형 80"/>
          <p:cNvSpPr>
            <a:spLocks/>
          </p:cNvSpPr>
          <p:nvPr/>
        </p:nvSpPr>
        <p:spPr bwMode="auto">
          <a:xfrm flipH="1">
            <a:off x="2038350" y="4848225"/>
            <a:ext cx="481013" cy="461963"/>
          </a:xfrm>
          <a:custGeom>
            <a:avLst/>
            <a:gdLst>
              <a:gd name="T0" fmla="*/ 133477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2" name="타원 81"/>
          <p:cNvSpPr>
            <a:spLocks noChangeArrowheads="1"/>
          </p:cNvSpPr>
          <p:nvPr/>
        </p:nvSpPr>
        <p:spPr bwMode="auto">
          <a:xfrm>
            <a:off x="2333625" y="53101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3" name="자유형 82"/>
          <p:cNvSpPr>
            <a:spLocks/>
          </p:cNvSpPr>
          <p:nvPr/>
        </p:nvSpPr>
        <p:spPr bwMode="auto">
          <a:xfrm>
            <a:off x="2066925" y="5540375"/>
            <a:ext cx="279400" cy="461963"/>
          </a:xfrm>
          <a:custGeom>
            <a:avLst/>
            <a:gdLst>
              <a:gd name="T0" fmla="*/ 26168 w 914400"/>
              <a:gd name="T1" fmla="*/ 0 h 798286"/>
              <a:gd name="T2" fmla="*/ 7061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4" name="타원 83"/>
          <p:cNvSpPr>
            <a:spLocks noChangeArrowheads="1"/>
          </p:cNvSpPr>
          <p:nvPr/>
        </p:nvSpPr>
        <p:spPr bwMode="auto">
          <a:xfrm>
            <a:off x="1865313" y="59467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5" name="타원 84"/>
          <p:cNvSpPr>
            <a:spLocks noChangeArrowheads="1"/>
          </p:cNvSpPr>
          <p:nvPr/>
        </p:nvSpPr>
        <p:spPr bwMode="auto">
          <a:xfrm>
            <a:off x="1893888" y="5972175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자유형 85"/>
          <p:cNvSpPr>
            <a:spLocks/>
          </p:cNvSpPr>
          <p:nvPr/>
        </p:nvSpPr>
        <p:spPr bwMode="auto">
          <a:xfrm rot="10344064">
            <a:off x="2022475" y="5681663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7" name="타원 86"/>
          <p:cNvSpPr>
            <a:spLocks noChangeArrowheads="1"/>
          </p:cNvSpPr>
          <p:nvPr/>
        </p:nvSpPr>
        <p:spPr bwMode="auto">
          <a:xfrm>
            <a:off x="2362200" y="5338763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자유형 87"/>
          <p:cNvSpPr>
            <a:spLocks/>
          </p:cNvSpPr>
          <p:nvPr/>
        </p:nvSpPr>
        <p:spPr bwMode="auto">
          <a:xfrm flipH="1">
            <a:off x="2690813" y="5492750"/>
            <a:ext cx="350837" cy="465138"/>
          </a:xfrm>
          <a:custGeom>
            <a:avLst/>
            <a:gdLst>
              <a:gd name="T0" fmla="*/ 51636 w 914400"/>
              <a:gd name="T1" fmla="*/ 0 h 798286"/>
              <a:gd name="T2" fmla="*/ 13934 w 914400"/>
              <a:gd name="T3" fmla="*/ 37282 h 798286"/>
              <a:gd name="T4" fmla="*/ 0 w 914400"/>
              <a:gd name="T5" fmla="*/ 157732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9" name="타원 88"/>
          <p:cNvSpPr>
            <a:spLocks noChangeArrowheads="1"/>
          </p:cNvSpPr>
          <p:nvPr/>
        </p:nvSpPr>
        <p:spPr bwMode="auto">
          <a:xfrm>
            <a:off x="2897188" y="59467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0" name="타원 89"/>
          <p:cNvSpPr>
            <a:spLocks noChangeArrowheads="1"/>
          </p:cNvSpPr>
          <p:nvPr/>
        </p:nvSpPr>
        <p:spPr bwMode="auto">
          <a:xfrm>
            <a:off x="2925763" y="59753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자유형 90"/>
          <p:cNvSpPr>
            <a:spLocks/>
          </p:cNvSpPr>
          <p:nvPr/>
        </p:nvSpPr>
        <p:spPr bwMode="auto">
          <a:xfrm rot="11255936" flipH="1">
            <a:off x="2595563" y="5684838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2" name="자유형 91"/>
          <p:cNvSpPr>
            <a:spLocks/>
          </p:cNvSpPr>
          <p:nvPr/>
        </p:nvSpPr>
        <p:spPr bwMode="auto">
          <a:xfrm rot="11255936" flipH="1">
            <a:off x="2001838" y="4918075"/>
            <a:ext cx="427037" cy="461963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3" name="자유형 92"/>
          <p:cNvSpPr>
            <a:spLocks/>
          </p:cNvSpPr>
          <p:nvPr/>
        </p:nvSpPr>
        <p:spPr bwMode="auto">
          <a:xfrm rot="9833202">
            <a:off x="1965325" y="4171950"/>
            <a:ext cx="1122363" cy="461963"/>
          </a:xfrm>
          <a:custGeom>
            <a:avLst/>
            <a:gdLst>
              <a:gd name="T0" fmla="*/ 1691969 w 914400"/>
              <a:gd name="T1" fmla="*/ 0 h 798286"/>
              <a:gd name="T2" fmla="*/ 456564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4" name="타원 93"/>
          <p:cNvSpPr>
            <a:spLocks noChangeArrowheads="1"/>
          </p:cNvSpPr>
          <p:nvPr/>
        </p:nvSpPr>
        <p:spPr bwMode="auto">
          <a:xfrm>
            <a:off x="2894013" y="367030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자유형 94"/>
          <p:cNvSpPr>
            <a:spLocks/>
          </p:cNvSpPr>
          <p:nvPr/>
        </p:nvSpPr>
        <p:spPr bwMode="auto">
          <a:xfrm flipH="1">
            <a:off x="3232150" y="3878263"/>
            <a:ext cx="914400" cy="796925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043 h 798286"/>
              <a:gd name="T4" fmla="*/ 0 w 914400"/>
              <a:gd name="T5" fmla="*/ 795566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6" name="타원 95"/>
          <p:cNvSpPr>
            <a:spLocks noChangeArrowheads="1"/>
          </p:cNvSpPr>
          <p:nvPr/>
        </p:nvSpPr>
        <p:spPr bwMode="auto">
          <a:xfrm flipH="1">
            <a:off x="4049713" y="4660900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7" name="자유형 96"/>
          <p:cNvSpPr>
            <a:spLocks/>
          </p:cNvSpPr>
          <p:nvPr/>
        </p:nvSpPr>
        <p:spPr bwMode="auto">
          <a:xfrm>
            <a:off x="3649663" y="4862513"/>
            <a:ext cx="454025" cy="461962"/>
          </a:xfrm>
          <a:custGeom>
            <a:avLst/>
            <a:gdLst>
              <a:gd name="T0" fmla="*/ 111901 w 914400"/>
              <a:gd name="T1" fmla="*/ 0 h 798286"/>
              <a:gd name="T2" fmla="*/ 30195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8" name="타원 97"/>
          <p:cNvSpPr>
            <a:spLocks noChangeArrowheads="1"/>
          </p:cNvSpPr>
          <p:nvPr/>
        </p:nvSpPr>
        <p:spPr bwMode="auto">
          <a:xfrm>
            <a:off x="3419475" y="5283200"/>
            <a:ext cx="357188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9" name="타원 98"/>
          <p:cNvSpPr>
            <a:spLocks noChangeArrowheads="1"/>
          </p:cNvSpPr>
          <p:nvPr/>
        </p:nvSpPr>
        <p:spPr bwMode="auto">
          <a:xfrm>
            <a:off x="3448050" y="530860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자유형 99"/>
          <p:cNvSpPr>
            <a:spLocks/>
          </p:cNvSpPr>
          <p:nvPr/>
        </p:nvSpPr>
        <p:spPr bwMode="auto">
          <a:xfrm rot="10344064">
            <a:off x="3671888" y="499427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1" name="타원 100"/>
          <p:cNvSpPr>
            <a:spLocks noChangeArrowheads="1"/>
          </p:cNvSpPr>
          <p:nvPr/>
        </p:nvSpPr>
        <p:spPr bwMode="auto">
          <a:xfrm flipH="1">
            <a:off x="4064000" y="46799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자유형 101"/>
          <p:cNvSpPr>
            <a:spLocks/>
          </p:cNvSpPr>
          <p:nvPr/>
        </p:nvSpPr>
        <p:spPr bwMode="auto">
          <a:xfrm flipH="1">
            <a:off x="4370388" y="484822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3" name="타원 102"/>
          <p:cNvSpPr>
            <a:spLocks noChangeArrowheads="1"/>
          </p:cNvSpPr>
          <p:nvPr/>
        </p:nvSpPr>
        <p:spPr bwMode="auto">
          <a:xfrm>
            <a:off x="4732338" y="52990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5"/>
          <a:srcRect l="19089" t="30759" r="18373" b="55741"/>
          <a:stretch>
            <a:fillRect/>
          </a:stretch>
        </p:blipFill>
        <p:spPr bwMode="auto">
          <a:xfrm>
            <a:off x="107950" y="1363663"/>
            <a:ext cx="8964613" cy="1031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5" name="Picture 8"/>
          <p:cNvPicPr>
            <a:picLocks noChangeAspect="1" noChangeArrowheads="1"/>
          </p:cNvPicPr>
          <p:nvPr/>
        </p:nvPicPr>
        <p:blipFill>
          <a:blip r:embed="rId5"/>
          <a:srcRect l="19089" t="44259" r="18373" b="47133"/>
          <a:stretch>
            <a:fillRect/>
          </a:stretch>
        </p:blipFill>
        <p:spPr bwMode="auto">
          <a:xfrm>
            <a:off x="107950" y="1363663"/>
            <a:ext cx="8834438" cy="647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6" name="타원 105"/>
          <p:cNvSpPr>
            <a:spLocks noChangeArrowheads="1"/>
          </p:cNvSpPr>
          <p:nvPr/>
        </p:nvSpPr>
        <p:spPr bwMode="auto">
          <a:xfrm>
            <a:off x="4759325" y="5324475"/>
            <a:ext cx="325438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Picture 8"/>
          <p:cNvPicPr>
            <a:picLocks noChangeAspect="1" noChangeArrowheads="1"/>
          </p:cNvPicPr>
          <p:nvPr/>
        </p:nvPicPr>
        <p:blipFill>
          <a:blip r:embed="rId5"/>
          <a:srcRect l="19089" t="52867" r="18373" b="19396"/>
          <a:stretch>
            <a:fillRect/>
          </a:stretch>
        </p:blipFill>
        <p:spPr bwMode="auto">
          <a:xfrm>
            <a:off x="115888" y="1363663"/>
            <a:ext cx="8834437" cy="20875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8" name="자유형 107"/>
          <p:cNvSpPr>
            <a:spLocks/>
          </p:cNvSpPr>
          <p:nvPr/>
        </p:nvSpPr>
        <p:spPr bwMode="auto">
          <a:xfrm flipH="1">
            <a:off x="5097463" y="5510213"/>
            <a:ext cx="296862" cy="461962"/>
          </a:xfrm>
          <a:custGeom>
            <a:avLst/>
            <a:gdLst>
              <a:gd name="T0" fmla="*/ 31312 w 914400"/>
              <a:gd name="T1" fmla="*/ 0 h 798286"/>
              <a:gd name="T2" fmla="*/ 8449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9" name="타원 108"/>
          <p:cNvSpPr>
            <a:spLocks noChangeArrowheads="1"/>
          </p:cNvSpPr>
          <p:nvPr/>
        </p:nvSpPr>
        <p:spPr bwMode="auto">
          <a:xfrm>
            <a:off x="5330825" y="59324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0" name="타원 109"/>
          <p:cNvSpPr>
            <a:spLocks noChangeArrowheads="1"/>
          </p:cNvSpPr>
          <p:nvPr/>
        </p:nvSpPr>
        <p:spPr bwMode="auto">
          <a:xfrm>
            <a:off x="5345113" y="5957888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자유형 110"/>
          <p:cNvSpPr>
            <a:spLocks/>
          </p:cNvSpPr>
          <p:nvPr/>
        </p:nvSpPr>
        <p:spPr bwMode="auto">
          <a:xfrm rot="11255936" flipH="1">
            <a:off x="4967288" y="5681663"/>
            <a:ext cx="427037" cy="460375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2" name="자유형 111"/>
          <p:cNvSpPr>
            <a:spLocks/>
          </p:cNvSpPr>
          <p:nvPr/>
        </p:nvSpPr>
        <p:spPr bwMode="auto">
          <a:xfrm rot="11255936" flipH="1">
            <a:off x="4310063" y="4989513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3" name="자유형 112"/>
          <p:cNvSpPr>
            <a:spLocks/>
          </p:cNvSpPr>
          <p:nvPr/>
        </p:nvSpPr>
        <p:spPr bwMode="auto">
          <a:xfrm rot="11915666" flipH="1">
            <a:off x="3051175" y="4157663"/>
            <a:ext cx="1104900" cy="460375"/>
          </a:xfrm>
          <a:custGeom>
            <a:avLst/>
            <a:gdLst>
              <a:gd name="T0" fmla="*/ 1611941 w 914400"/>
              <a:gd name="T1" fmla="*/ 0 h 798286"/>
              <a:gd name="T2" fmla="*/ 434967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6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5" grpId="0" animBg="1"/>
      <p:bldP spid="66" grpId="0" animBg="1"/>
      <p:bldP spid="66" grpId="1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</a:t>
            </a:r>
            <a:r>
              <a:rPr lang="ko-KR" altLang="en-US" dirty="0" err="1"/>
              <a:t>트리로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수식 이진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중위 순회하면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수식에 대한 중위 </a:t>
            </a:r>
            <a:r>
              <a:rPr lang="ko-KR" altLang="en-US" dirty="0" err="1" smtClean="0"/>
              <a:t>표기식을</a:t>
            </a:r>
            <a:r>
              <a:rPr lang="ko-KR" altLang="en-US" dirty="0" smtClean="0"/>
              <a:t> 구할 수 있음</a:t>
            </a:r>
            <a:endParaRPr lang="en-US" altLang="ko-KR" dirty="0" smtClean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063116"/>
            <a:ext cx="55245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smtClean="0"/>
              <a:t>후위 </a:t>
            </a:r>
            <a:r>
              <a:rPr lang="ko-KR" altLang="en-US" smtClean="0"/>
              <a:t>순회</a:t>
            </a:r>
            <a:r>
              <a:rPr lang="en-US" altLang="ko-KR" baseline="30000" smtClean="0"/>
              <a:t>postorder traversal</a:t>
            </a:r>
            <a:endParaRPr lang="en-US" altLang="ko-KR" dirty="0" smtClean="0"/>
          </a:p>
          <a:p>
            <a:pPr lvl="1"/>
            <a:r>
              <a:rPr lang="en-US" altLang="ko-KR" dirty="0"/>
              <a:t>L-R-D </a:t>
            </a:r>
            <a:r>
              <a:rPr lang="ko-KR" altLang="en-US" dirty="0"/>
              <a:t>순서로 현재 </a:t>
            </a:r>
            <a:r>
              <a:rPr lang="ko-KR" altLang="en-US" dirty="0" err="1"/>
              <a:t>노드를</a:t>
            </a:r>
            <a:r>
              <a:rPr lang="ko-KR" altLang="en-US" dirty="0"/>
              <a:t> 방문하는 </a:t>
            </a:r>
            <a:r>
              <a:rPr lang="en-US" altLang="ko-KR" dirty="0"/>
              <a:t>D </a:t>
            </a:r>
            <a:r>
              <a:rPr lang="ko-KR" altLang="en-US" dirty="0"/>
              <a:t>작업을 </a:t>
            </a:r>
            <a:r>
              <a:rPr lang="ko-KR" altLang="en-US" dirty="0" smtClean="0"/>
              <a:t>가장 나중에 </a:t>
            </a:r>
            <a:r>
              <a:rPr lang="ko-KR" altLang="en-US" dirty="0"/>
              <a:t>수행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4013"/>
            <a:ext cx="5544616" cy="184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2733"/>
            <a:ext cx="798349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후위 순회의 예</a:t>
            </a:r>
          </a:p>
          <a:p>
            <a:pPr lvl="1"/>
            <a:endParaRPr lang="ko-KR" altLang="en-US" smtClean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 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709738"/>
            <a:ext cx="62960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트리 자료구조의 예 </a:t>
            </a:r>
            <a:r>
              <a:rPr lang="en-US" altLang="ko-KR" dirty="0"/>
              <a:t>– </a:t>
            </a:r>
            <a:r>
              <a:rPr lang="ko-KR" altLang="en-US" dirty="0"/>
              <a:t>가계도</a:t>
            </a:r>
          </a:p>
          <a:p>
            <a:pPr lvl="2"/>
            <a:r>
              <a:rPr lang="ko-KR" altLang="en-US" dirty="0"/>
              <a:t>가계도의 자료 </a:t>
            </a:r>
            <a:r>
              <a:rPr lang="en-US" altLang="ko-KR" dirty="0"/>
              <a:t>: </a:t>
            </a:r>
            <a:r>
              <a:rPr lang="ko-KR" altLang="en-US" dirty="0"/>
              <a:t>가족 구성원</a:t>
            </a:r>
          </a:p>
          <a:p>
            <a:pPr lvl="2"/>
            <a:r>
              <a:rPr lang="ko-KR" altLang="en-US" dirty="0"/>
              <a:t>자료를 연결하는 선 </a:t>
            </a:r>
            <a:r>
              <a:rPr lang="en-US" altLang="ko-KR" dirty="0"/>
              <a:t>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 표현 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08" y="980728"/>
            <a:ext cx="5878413" cy="368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 smtClean="0"/>
              <a:t>후위 순회 과정 </a:t>
            </a:r>
            <a:r>
              <a:rPr lang="en-US" altLang="ko-KR" smtClean="0"/>
              <a:t>&gt;&gt; H-D-I-J-E-B-F-K-G-C-A</a:t>
            </a:r>
            <a:endParaRPr lang="en-US" altLang="ko-KR" sz="1400" smtClean="0"/>
          </a:p>
          <a:p>
            <a:pPr lvl="1"/>
            <a:endParaRPr lang="ko-KR" altLang="en-US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이진트리의 순회</a:t>
            </a:r>
          </a:p>
        </p:txBody>
      </p:sp>
      <p:sp>
        <p:nvSpPr>
          <p:cNvPr id="43012" name="AutoShape 4" descr="PIC34F"/>
          <p:cNvSpPr>
            <a:spLocks noChangeAspect="1" noChangeArrowheads="1"/>
          </p:cNvSpPr>
          <p:nvPr/>
        </p:nvSpPr>
        <p:spPr bwMode="auto">
          <a:xfrm>
            <a:off x="4641850" y="34432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43013" name="그림 8" descr="ch08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8888" b="13828"/>
          <a:stretch>
            <a:fillRect/>
          </a:stretch>
        </p:blipFill>
        <p:spPr bwMode="auto">
          <a:xfrm>
            <a:off x="301625" y="3370263"/>
            <a:ext cx="5349875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타원 69"/>
          <p:cNvSpPr>
            <a:spLocks noChangeArrowheads="1"/>
          </p:cNvSpPr>
          <p:nvPr/>
        </p:nvSpPr>
        <p:spPr bwMode="auto">
          <a:xfrm>
            <a:off x="2794000" y="3643313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/>
          <a:srcRect l="18536" t="7913" r="19479" b="69858"/>
          <a:stretch>
            <a:fillRect/>
          </a:stretch>
        </p:blipFill>
        <p:spPr bwMode="auto">
          <a:xfrm>
            <a:off x="107950" y="1435100"/>
            <a:ext cx="8928100" cy="1706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3"/>
          <a:srcRect l="18536" t="29720" r="19479" b="47039"/>
          <a:stretch>
            <a:fillRect/>
          </a:stretch>
        </p:blipFill>
        <p:spPr bwMode="auto">
          <a:xfrm>
            <a:off x="93663" y="1435100"/>
            <a:ext cx="9007475" cy="18002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3"/>
          <a:srcRect l="18536" t="52581" r="19479" b="33919"/>
          <a:stretch>
            <a:fillRect/>
          </a:stretch>
        </p:blipFill>
        <p:spPr bwMode="auto">
          <a:xfrm>
            <a:off x="77788" y="1435100"/>
            <a:ext cx="8964612" cy="103981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/>
          <a:srcRect l="18536" t="65862" r="19479" b="11088"/>
          <a:stretch>
            <a:fillRect/>
          </a:stretch>
        </p:blipFill>
        <p:spPr bwMode="auto">
          <a:xfrm>
            <a:off x="79375" y="1420813"/>
            <a:ext cx="9010650" cy="17859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5" name="자유형 74"/>
          <p:cNvSpPr>
            <a:spLocks/>
          </p:cNvSpPr>
          <p:nvPr/>
        </p:nvSpPr>
        <p:spPr bwMode="auto">
          <a:xfrm>
            <a:off x="1890713" y="3838575"/>
            <a:ext cx="914400" cy="798513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793 h 798286"/>
              <a:gd name="T4" fmla="*/ 0 w 914400"/>
              <a:gd name="T5" fmla="*/ 798739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6" name="타원 75"/>
          <p:cNvSpPr>
            <a:spLocks noChangeArrowheads="1"/>
          </p:cNvSpPr>
          <p:nvPr/>
        </p:nvSpPr>
        <p:spPr bwMode="auto">
          <a:xfrm>
            <a:off x="1639888" y="4649788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7" name="자유형 76"/>
          <p:cNvSpPr>
            <a:spLocks/>
          </p:cNvSpPr>
          <p:nvPr/>
        </p:nvSpPr>
        <p:spPr bwMode="auto">
          <a:xfrm>
            <a:off x="1216025" y="4819650"/>
            <a:ext cx="554038" cy="461963"/>
          </a:xfrm>
          <a:custGeom>
            <a:avLst/>
            <a:gdLst>
              <a:gd name="T0" fmla="*/ 203516 w 914400"/>
              <a:gd name="T1" fmla="*/ 0 h 798286"/>
              <a:gd name="T2" fmla="*/ 54917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8" name="타원 77"/>
          <p:cNvSpPr>
            <a:spLocks noChangeArrowheads="1"/>
          </p:cNvSpPr>
          <p:nvPr/>
        </p:nvSpPr>
        <p:spPr bwMode="auto">
          <a:xfrm>
            <a:off x="965200" y="52847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9" name="자유형 78"/>
          <p:cNvSpPr>
            <a:spLocks/>
          </p:cNvSpPr>
          <p:nvPr/>
        </p:nvSpPr>
        <p:spPr bwMode="auto">
          <a:xfrm>
            <a:off x="595313" y="5540375"/>
            <a:ext cx="454025" cy="461963"/>
          </a:xfrm>
          <a:custGeom>
            <a:avLst/>
            <a:gdLst>
              <a:gd name="T0" fmla="*/ 112073 w 914400"/>
              <a:gd name="T1" fmla="*/ 0 h 798286"/>
              <a:gd name="T2" fmla="*/ 30242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0" name="타원 79"/>
          <p:cNvSpPr>
            <a:spLocks noChangeArrowheads="1"/>
          </p:cNvSpPr>
          <p:nvPr/>
        </p:nvSpPr>
        <p:spPr bwMode="auto">
          <a:xfrm>
            <a:off x="344488" y="5961063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1" name="타원 80"/>
          <p:cNvSpPr>
            <a:spLocks noChangeArrowheads="1"/>
          </p:cNvSpPr>
          <p:nvPr/>
        </p:nvSpPr>
        <p:spPr bwMode="auto">
          <a:xfrm>
            <a:off x="373063" y="5986463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자유형 81"/>
          <p:cNvSpPr>
            <a:spLocks/>
          </p:cNvSpPr>
          <p:nvPr/>
        </p:nvSpPr>
        <p:spPr bwMode="auto">
          <a:xfrm rot="10344064">
            <a:off x="631825" y="5653088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3" name="타원 82"/>
          <p:cNvSpPr>
            <a:spLocks noChangeArrowheads="1"/>
          </p:cNvSpPr>
          <p:nvPr/>
        </p:nvSpPr>
        <p:spPr bwMode="auto">
          <a:xfrm>
            <a:off x="984250" y="53022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자유형 83"/>
          <p:cNvSpPr>
            <a:spLocks/>
          </p:cNvSpPr>
          <p:nvPr/>
        </p:nvSpPr>
        <p:spPr bwMode="auto">
          <a:xfrm rot="10344064">
            <a:off x="1273175" y="499427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5" name="자유형 84"/>
          <p:cNvSpPr>
            <a:spLocks/>
          </p:cNvSpPr>
          <p:nvPr/>
        </p:nvSpPr>
        <p:spPr bwMode="auto">
          <a:xfrm flipH="1">
            <a:off x="1965325" y="4848225"/>
            <a:ext cx="481013" cy="461963"/>
          </a:xfrm>
          <a:custGeom>
            <a:avLst/>
            <a:gdLst>
              <a:gd name="T0" fmla="*/ 133477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6" name="타원 85"/>
          <p:cNvSpPr>
            <a:spLocks noChangeArrowheads="1"/>
          </p:cNvSpPr>
          <p:nvPr/>
        </p:nvSpPr>
        <p:spPr bwMode="auto">
          <a:xfrm>
            <a:off x="2289175" y="5338763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타원 86"/>
          <p:cNvSpPr>
            <a:spLocks noChangeArrowheads="1"/>
          </p:cNvSpPr>
          <p:nvPr/>
        </p:nvSpPr>
        <p:spPr bwMode="auto">
          <a:xfrm>
            <a:off x="2260600" y="53101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8" name="자유형 87"/>
          <p:cNvSpPr>
            <a:spLocks/>
          </p:cNvSpPr>
          <p:nvPr/>
        </p:nvSpPr>
        <p:spPr bwMode="auto">
          <a:xfrm>
            <a:off x="1993900" y="5540375"/>
            <a:ext cx="279400" cy="461963"/>
          </a:xfrm>
          <a:custGeom>
            <a:avLst/>
            <a:gdLst>
              <a:gd name="T0" fmla="*/ 26168 w 914400"/>
              <a:gd name="T1" fmla="*/ 0 h 798286"/>
              <a:gd name="T2" fmla="*/ 7061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9" name="타원 88"/>
          <p:cNvSpPr>
            <a:spLocks noChangeArrowheads="1"/>
          </p:cNvSpPr>
          <p:nvPr/>
        </p:nvSpPr>
        <p:spPr bwMode="auto">
          <a:xfrm>
            <a:off x="1792288" y="59467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0" name="타원 89"/>
          <p:cNvSpPr>
            <a:spLocks noChangeArrowheads="1"/>
          </p:cNvSpPr>
          <p:nvPr/>
        </p:nvSpPr>
        <p:spPr bwMode="auto">
          <a:xfrm>
            <a:off x="1820863" y="5972175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자유형 90"/>
          <p:cNvSpPr>
            <a:spLocks/>
          </p:cNvSpPr>
          <p:nvPr/>
        </p:nvSpPr>
        <p:spPr bwMode="auto">
          <a:xfrm rot="10344064">
            <a:off x="1949450" y="5681663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2" name="자유형 91"/>
          <p:cNvSpPr>
            <a:spLocks/>
          </p:cNvSpPr>
          <p:nvPr/>
        </p:nvSpPr>
        <p:spPr bwMode="auto">
          <a:xfrm flipH="1">
            <a:off x="2617788" y="5492750"/>
            <a:ext cx="350837" cy="465138"/>
          </a:xfrm>
          <a:custGeom>
            <a:avLst/>
            <a:gdLst>
              <a:gd name="T0" fmla="*/ 51636 w 914400"/>
              <a:gd name="T1" fmla="*/ 0 h 798286"/>
              <a:gd name="T2" fmla="*/ 13934 w 914400"/>
              <a:gd name="T3" fmla="*/ 37282 h 798286"/>
              <a:gd name="T4" fmla="*/ 0 w 914400"/>
              <a:gd name="T5" fmla="*/ 157732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3" name="타원 92"/>
          <p:cNvSpPr>
            <a:spLocks noChangeArrowheads="1"/>
          </p:cNvSpPr>
          <p:nvPr/>
        </p:nvSpPr>
        <p:spPr bwMode="auto">
          <a:xfrm>
            <a:off x="2824163" y="59467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4" name="타원 93"/>
          <p:cNvSpPr>
            <a:spLocks noChangeArrowheads="1"/>
          </p:cNvSpPr>
          <p:nvPr/>
        </p:nvSpPr>
        <p:spPr bwMode="auto">
          <a:xfrm>
            <a:off x="2852738" y="59753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자유형 94"/>
          <p:cNvSpPr>
            <a:spLocks/>
          </p:cNvSpPr>
          <p:nvPr/>
        </p:nvSpPr>
        <p:spPr bwMode="auto">
          <a:xfrm rot="11255936" flipH="1">
            <a:off x="2522538" y="5684838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6" name="자유형 95"/>
          <p:cNvSpPr>
            <a:spLocks/>
          </p:cNvSpPr>
          <p:nvPr/>
        </p:nvSpPr>
        <p:spPr bwMode="auto">
          <a:xfrm rot="11255936" flipH="1">
            <a:off x="1928813" y="4918075"/>
            <a:ext cx="427037" cy="461963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97" name="Picture 7"/>
          <p:cNvPicPr>
            <a:picLocks noChangeAspect="1" noChangeArrowheads="1"/>
          </p:cNvPicPr>
          <p:nvPr/>
        </p:nvPicPr>
        <p:blipFill>
          <a:blip r:embed="rId4"/>
          <a:srcRect l="18536" t="10256" r="19479" b="71052"/>
          <a:stretch>
            <a:fillRect/>
          </a:stretch>
        </p:blipFill>
        <p:spPr bwMode="auto">
          <a:xfrm>
            <a:off x="76200" y="1435100"/>
            <a:ext cx="8959850" cy="14398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7"/>
          <p:cNvPicPr>
            <a:picLocks noChangeAspect="1" noChangeArrowheads="1"/>
          </p:cNvPicPr>
          <p:nvPr/>
        </p:nvPicPr>
        <p:blipFill>
          <a:blip r:embed="rId4"/>
          <a:srcRect l="18536" t="28948" r="17780" b="40182"/>
          <a:stretch>
            <a:fillRect/>
          </a:stretch>
        </p:blipFill>
        <p:spPr bwMode="auto">
          <a:xfrm>
            <a:off x="250825" y="1363663"/>
            <a:ext cx="8642350" cy="22320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7"/>
          <p:cNvPicPr>
            <a:picLocks noChangeAspect="1" noChangeArrowheads="1"/>
          </p:cNvPicPr>
          <p:nvPr/>
        </p:nvPicPr>
        <p:blipFill>
          <a:blip r:embed="rId4"/>
          <a:srcRect l="18536" t="59287" r="19479" b="26175"/>
          <a:stretch>
            <a:fillRect/>
          </a:stretch>
        </p:blipFill>
        <p:spPr bwMode="auto">
          <a:xfrm>
            <a:off x="65088" y="1419225"/>
            <a:ext cx="8999537" cy="11255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4"/>
          <a:srcRect l="18536" t="73115" r="19479" b="4060"/>
          <a:stretch>
            <a:fillRect/>
          </a:stretch>
        </p:blipFill>
        <p:spPr bwMode="auto">
          <a:xfrm>
            <a:off x="107950" y="1404938"/>
            <a:ext cx="8964613" cy="17589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1" name="타원 100"/>
          <p:cNvSpPr>
            <a:spLocks noChangeArrowheads="1"/>
          </p:cNvSpPr>
          <p:nvPr/>
        </p:nvSpPr>
        <p:spPr bwMode="auto">
          <a:xfrm>
            <a:off x="1668463" y="4668838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자유형 101"/>
          <p:cNvSpPr>
            <a:spLocks/>
          </p:cNvSpPr>
          <p:nvPr/>
        </p:nvSpPr>
        <p:spPr bwMode="auto">
          <a:xfrm rot="9833202">
            <a:off x="1892300" y="4171950"/>
            <a:ext cx="1122363" cy="461963"/>
          </a:xfrm>
          <a:custGeom>
            <a:avLst/>
            <a:gdLst>
              <a:gd name="T0" fmla="*/ 1691969 w 914400"/>
              <a:gd name="T1" fmla="*/ 0 h 798286"/>
              <a:gd name="T2" fmla="*/ 456564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3" name="자유형 102"/>
          <p:cNvSpPr>
            <a:spLocks/>
          </p:cNvSpPr>
          <p:nvPr/>
        </p:nvSpPr>
        <p:spPr bwMode="auto">
          <a:xfrm flipH="1">
            <a:off x="3159125" y="3878263"/>
            <a:ext cx="914400" cy="796925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043 h 798286"/>
              <a:gd name="T4" fmla="*/ 0 w 914400"/>
              <a:gd name="T5" fmla="*/ 795566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4" name="타원 103"/>
          <p:cNvSpPr>
            <a:spLocks noChangeArrowheads="1"/>
          </p:cNvSpPr>
          <p:nvPr/>
        </p:nvSpPr>
        <p:spPr bwMode="auto">
          <a:xfrm flipH="1">
            <a:off x="3976688" y="4660900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" name="자유형 104"/>
          <p:cNvSpPr>
            <a:spLocks/>
          </p:cNvSpPr>
          <p:nvPr/>
        </p:nvSpPr>
        <p:spPr bwMode="auto">
          <a:xfrm>
            <a:off x="3576638" y="4862513"/>
            <a:ext cx="454025" cy="461962"/>
          </a:xfrm>
          <a:custGeom>
            <a:avLst/>
            <a:gdLst>
              <a:gd name="T0" fmla="*/ 111901 w 914400"/>
              <a:gd name="T1" fmla="*/ 0 h 798286"/>
              <a:gd name="T2" fmla="*/ 30195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6" name="타원 105"/>
          <p:cNvSpPr>
            <a:spLocks noChangeArrowheads="1"/>
          </p:cNvSpPr>
          <p:nvPr/>
        </p:nvSpPr>
        <p:spPr bwMode="auto">
          <a:xfrm>
            <a:off x="3346450" y="5283200"/>
            <a:ext cx="357188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" name="타원 106"/>
          <p:cNvSpPr>
            <a:spLocks noChangeArrowheads="1"/>
          </p:cNvSpPr>
          <p:nvPr/>
        </p:nvSpPr>
        <p:spPr bwMode="auto">
          <a:xfrm>
            <a:off x="3375025" y="530860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자유형 107"/>
          <p:cNvSpPr>
            <a:spLocks/>
          </p:cNvSpPr>
          <p:nvPr/>
        </p:nvSpPr>
        <p:spPr bwMode="auto">
          <a:xfrm rot="10344064">
            <a:off x="3598863" y="499427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9" name="자유형 108"/>
          <p:cNvSpPr>
            <a:spLocks/>
          </p:cNvSpPr>
          <p:nvPr/>
        </p:nvSpPr>
        <p:spPr bwMode="auto">
          <a:xfrm flipH="1">
            <a:off x="4297363" y="4848225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0" name="타원 109"/>
          <p:cNvSpPr>
            <a:spLocks noChangeArrowheads="1"/>
          </p:cNvSpPr>
          <p:nvPr/>
        </p:nvSpPr>
        <p:spPr bwMode="auto">
          <a:xfrm>
            <a:off x="4659313" y="5299075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1" name="자유형 110"/>
          <p:cNvSpPr>
            <a:spLocks/>
          </p:cNvSpPr>
          <p:nvPr/>
        </p:nvSpPr>
        <p:spPr bwMode="auto">
          <a:xfrm flipH="1">
            <a:off x="5024438" y="5510213"/>
            <a:ext cx="296862" cy="461962"/>
          </a:xfrm>
          <a:custGeom>
            <a:avLst/>
            <a:gdLst>
              <a:gd name="T0" fmla="*/ 31312 w 914400"/>
              <a:gd name="T1" fmla="*/ 0 h 798286"/>
              <a:gd name="T2" fmla="*/ 8449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2" name="타원 111"/>
          <p:cNvSpPr>
            <a:spLocks noChangeArrowheads="1"/>
          </p:cNvSpPr>
          <p:nvPr/>
        </p:nvSpPr>
        <p:spPr bwMode="auto">
          <a:xfrm>
            <a:off x="5257800" y="5932488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3" name="타원 112"/>
          <p:cNvSpPr>
            <a:spLocks noChangeArrowheads="1"/>
          </p:cNvSpPr>
          <p:nvPr/>
        </p:nvSpPr>
        <p:spPr bwMode="auto">
          <a:xfrm>
            <a:off x="5272088" y="5957888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자유형 113"/>
          <p:cNvSpPr>
            <a:spLocks/>
          </p:cNvSpPr>
          <p:nvPr/>
        </p:nvSpPr>
        <p:spPr bwMode="auto">
          <a:xfrm rot="11255936" flipH="1">
            <a:off x="4894263" y="5681663"/>
            <a:ext cx="427037" cy="460375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5" name="타원 114"/>
          <p:cNvSpPr>
            <a:spLocks noChangeArrowheads="1"/>
          </p:cNvSpPr>
          <p:nvPr/>
        </p:nvSpPr>
        <p:spPr bwMode="auto">
          <a:xfrm>
            <a:off x="4686300" y="5324475"/>
            <a:ext cx="325438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자유형 115"/>
          <p:cNvSpPr>
            <a:spLocks/>
          </p:cNvSpPr>
          <p:nvPr/>
        </p:nvSpPr>
        <p:spPr bwMode="auto">
          <a:xfrm rot="11255936" flipH="1">
            <a:off x="4237038" y="4989513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7" name="타원 116"/>
          <p:cNvSpPr>
            <a:spLocks noChangeArrowheads="1"/>
          </p:cNvSpPr>
          <p:nvPr/>
        </p:nvSpPr>
        <p:spPr bwMode="auto">
          <a:xfrm flipH="1">
            <a:off x="3990975" y="467995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자유형 117"/>
          <p:cNvSpPr>
            <a:spLocks/>
          </p:cNvSpPr>
          <p:nvPr/>
        </p:nvSpPr>
        <p:spPr bwMode="auto">
          <a:xfrm rot="11915666" flipH="1">
            <a:off x="2978150" y="4157663"/>
            <a:ext cx="1104900" cy="460375"/>
          </a:xfrm>
          <a:custGeom>
            <a:avLst/>
            <a:gdLst>
              <a:gd name="T0" fmla="*/ 1611941 w 914400"/>
              <a:gd name="T1" fmla="*/ 0 h 798286"/>
              <a:gd name="T2" fmla="*/ 434967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9" name="타원 118"/>
          <p:cNvSpPr>
            <a:spLocks noChangeArrowheads="1"/>
          </p:cNvSpPr>
          <p:nvPr/>
        </p:nvSpPr>
        <p:spPr bwMode="auto">
          <a:xfrm>
            <a:off x="2820988" y="3670300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</a:t>
            </a:r>
            <a:r>
              <a:rPr lang="ko-KR" altLang="en-US" dirty="0" err="1"/>
              <a:t>트리로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수식 이진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후위 순회하면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수식에 대한 후위 </a:t>
            </a:r>
            <a:r>
              <a:rPr lang="ko-KR" altLang="en-US" dirty="0" err="1" smtClean="0"/>
              <a:t>표기식을</a:t>
            </a:r>
            <a:r>
              <a:rPr lang="ko-KR" altLang="en-US" dirty="0" smtClean="0"/>
              <a:t> 구할 수 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marL="627062" lvl="2" indent="0" eaLnBrk="1" hangingPunct="1">
              <a:lnSpc>
                <a:spcPct val="110000"/>
              </a:lnSpc>
              <a:buNone/>
            </a:pPr>
            <a:endParaRPr lang="en-US" altLang="ko-KR" b="1" dirty="0" smtClean="0"/>
          </a:p>
          <a:p>
            <a:pPr lvl="1"/>
            <a:endParaRPr lang="ko-KR" altLang="en-US" dirty="0" smtClean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038350"/>
            <a:ext cx="51054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이진 </a:t>
            </a:r>
            <a:r>
              <a:rPr lang="ko-KR" altLang="en-US"/>
              <a:t>트리 </a:t>
            </a:r>
            <a:r>
              <a:rPr lang="ko-KR" altLang="en-US" smtClean="0"/>
              <a:t>순회하기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335p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2" eaLnBrk="1" hangingPunct="1"/>
            <a:r>
              <a:rPr lang="ko-KR" altLang="en-US"/>
              <a:t>수식 </a:t>
            </a:r>
            <a:r>
              <a:rPr lang="en-US" altLang="ko-KR"/>
              <a:t>(A*B-C/D)</a:t>
            </a:r>
            <a:r>
              <a:rPr lang="ko-KR" altLang="en-US"/>
              <a:t>에 대한 이진 트리를 연결 자료구조 방식으로 표현</a:t>
            </a:r>
            <a:endParaRPr lang="en-US" altLang="ko-KR"/>
          </a:p>
          <a:p>
            <a:pPr lvl="2" eaLnBrk="1" hangingPunct="1"/>
            <a:r>
              <a:rPr lang="en-US" altLang="ko-KR"/>
              <a:t>makeRootNode( )</a:t>
            </a:r>
            <a:r>
              <a:rPr lang="ko-KR" altLang="en-US"/>
              <a:t>함수를 이용해 전위 순회</a:t>
            </a:r>
            <a:r>
              <a:rPr lang="en-US" altLang="ko-KR"/>
              <a:t>, </a:t>
            </a:r>
            <a:r>
              <a:rPr lang="ko-KR" altLang="en-US"/>
              <a:t>중위 순회</a:t>
            </a:r>
            <a:r>
              <a:rPr lang="en-US" altLang="ko-KR"/>
              <a:t>, </a:t>
            </a:r>
            <a:r>
              <a:rPr lang="ko-KR" altLang="en-US"/>
              <a:t>후위 </a:t>
            </a:r>
            <a:r>
              <a:rPr lang="ko-KR" altLang="en-US" smtClean="0"/>
              <a:t>순회를 </a:t>
            </a:r>
            <a:r>
              <a:rPr lang="ko-KR" altLang="en-US"/>
              <a:t>수행한 경로를 출력하여 확인하는 프로그램</a:t>
            </a:r>
            <a:endParaRPr lang="en-US" altLang="ko-KR"/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780928"/>
            <a:ext cx="36195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11~18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루트 </a:t>
            </a:r>
            <a:r>
              <a:rPr lang="ko-KR" altLang="en-US" dirty="0" err="1"/>
              <a:t>노드로</a:t>
            </a:r>
            <a:r>
              <a:rPr lang="ko-KR" altLang="en-US" dirty="0"/>
              <a:t> 하여 왼쪽 서브 </a:t>
            </a:r>
            <a:r>
              <a:rPr lang="ko-KR" altLang="en-US" dirty="0" err="1"/>
              <a:t>트리와</a:t>
            </a:r>
            <a:r>
              <a:rPr lang="ko-KR" altLang="en-US" dirty="0"/>
              <a:t> 오른쪽 서브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 smtClean="0"/>
              <a:t>               </a:t>
            </a:r>
            <a:r>
              <a:rPr lang="ko-KR" altLang="en-US" dirty="0" smtClean="0"/>
              <a:t>연결하는 </a:t>
            </a:r>
            <a:r>
              <a:rPr lang="ko-KR" altLang="en-US" dirty="0"/>
              <a:t>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/>
              <a:t>20~27</a:t>
            </a:r>
            <a:r>
              <a:rPr lang="ko-KR" altLang="en-US" dirty="0" smtClean="0"/>
              <a:t>행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매개변수 </a:t>
            </a:r>
            <a:r>
              <a:rPr lang="en-US" altLang="ko-KR" dirty="0"/>
              <a:t>root</a:t>
            </a:r>
            <a:r>
              <a:rPr lang="ko-KR" altLang="en-US" dirty="0"/>
              <a:t>를 시작으로 하는 전위 순회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/>
              <a:t>29~36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매개변수 </a:t>
            </a:r>
            <a:r>
              <a:rPr lang="en-US" altLang="ko-KR" dirty="0"/>
              <a:t>root</a:t>
            </a:r>
            <a:r>
              <a:rPr lang="ko-KR" altLang="en-US" dirty="0"/>
              <a:t>를 시작으로 하는 중위 순회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/>
              <a:t>38~45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매개변수 </a:t>
            </a:r>
            <a:r>
              <a:rPr lang="en-US" altLang="ko-KR" dirty="0"/>
              <a:t>root</a:t>
            </a:r>
            <a:r>
              <a:rPr lang="ko-KR" altLang="en-US" dirty="0"/>
              <a:t>를 시작으로 하는 후위 순회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/>
              <a:t>48~55</a:t>
            </a:r>
            <a:r>
              <a:rPr lang="ko-KR" altLang="en-US" dirty="0" smtClean="0"/>
              <a:t>행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A*B-C/D</a:t>
            </a:r>
            <a:r>
              <a:rPr lang="ko-KR" altLang="en-US" dirty="0"/>
              <a:t>의 수식에 대한 이진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3"/>
            <a:r>
              <a:rPr lang="en-US" altLang="ko-KR" dirty="0"/>
              <a:t>49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‘</a:t>
            </a:r>
            <a:r>
              <a:rPr lang="en-US" altLang="ko-KR" dirty="0"/>
              <a:t>D’</a:t>
            </a:r>
            <a:r>
              <a:rPr lang="ko-KR" altLang="en-US" dirty="0"/>
              <a:t>이고 왼쪽 서브 </a:t>
            </a:r>
            <a:r>
              <a:rPr lang="ko-KR" altLang="en-US" dirty="0" err="1"/>
              <a:t>트리와</a:t>
            </a:r>
            <a:r>
              <a:rPr lang="ko-KR" altLang="en-US" dirty="0"/>
              <a:t> 오른쪽 서브 </a:t>
            </a:r>
            <a:r>
              <a:rPr lang="ko-KR" altLang="en-US" dirty="0" err="1"/>
              <a:t>트리가</a:t>
            </a:r>
            <a:r>
              <a:rPr lang="ko-KR" altLang="en-US" dirty="0"/>
              <a:t> 공백 </a:t>
            </a:r>
            <a:r>
              <a:rPr lang="ko-KR" altLang="en-US" dirty="0" err="1"/>
              <a:t>노드인</a:t>
            </a:r>
            <a:r>
              <a:rPr lang="ko-KR" altLang="en-US" dirty="0"/>
              <a:t> 이진 트리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n7</a:t>
            </a:r>
            <a:r>
              <a:rPr lang="ko-KR" altLang="en-US" dirty="0"/>
              <a:t>을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3"/>
            <a:r>
              <a:rPr lang="en-US" altLang="ko-KR" dirty="0"/>
              <a:t>50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</a:t>
            </a:r>
            <a:r>
              <a:rPr lang="en-US" altLang="ko-KR" dirty="0"/>
              <a:t>C‘ ’</a:t>
            </a:r>
            <a:r>
              <a:rPr lang="ko-KR" altLang="en-US" dirty="0"/>
              <a:t>이고 왼쪽 서브 </a:t>
            </a:r>
            <a:r>
              <a:rPr lang="ko-KR" altLang="en-US" dirty="0" err="1"/>
              <a:t>트리와</a:t>
            </a:r>
            <a:r>
              <a:rPr lang="ko-KR" altLang="en-US" dirty="0"/>
              <a:t> 오른쪽 서브 </a:t>
            </a:r>
            <a:r>
              <a:rPr lang="ko-KR" altLang="en-US" dirty="0" err="1"/>
              <a:t>트리가</a:t>
            </a:r>
            <a:r>
              <a:rPr lang="ko-KR" altLang="en-US" dirty="0"/>
              <a:t> 공백 </a:t>
            </a:r>
            <a:r>
              <a:rPr lang="ko-KR" altLang="en-US" dirty="0" err="1"/>
              <a:t>노드인</a:t>
            </a:r>
            <a:r>
              <a:rPr lang="ko-KR" altLang="en-US" dirty="0"/>
              <a:t> 이진 트리 </a:t>
            </a:r>
            <a:r>
              <a:rPr lang="ko-KR" altLang="en-US" dirty="0" err="1"/>
              <a:t>노드</a:t>
            </a:r>
            <a:r>
              <a:rPr lang="en-US" altLang="ko-KR" dirty="0"/>
              <a:t>n6 </a:t>
            </a:r>
            <a:r>
              <a:rPr lang="ko-KR" altLang="en-US" dirty="0"/>
              <a:t>을 </a:t>
            </a:r>
            <a:r>
              <a:rPr lang="ko-KR" altLang="en-US" dirty="0" smtClean="0"/>
              <a:t>만듦</a:t>
            </a:r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95509"/>
            <a:ext cx="35433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17232"/>
            <a:ext cx="34956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/>
              <a:t>51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</a:t>
            </a:r>
            <a:r>
              <a:rPr lang="en-US" altLang="ko-KR" dirty="0"/>
              <a:t>B‘ ’</a:t>
            </a:r>
            <a:r>
              <a:rPr lang="ko-KR" altLang="en-US" dirty="0"/>
              <a:t>이고 왼쪽 서브 </a:t>
            </a:r>
            <a:r>
              <a:rPr lang="ko-KR" altLang="en-US" dirty="0" err="1"/>
              <a:t>트리와</a:t>
            </a:r>
            <a:r>
              <a:rPr lang="ko-KR" altLang="en-US" dirty="0"/>
              <a:t> 오른쪽 서브 </a:t>
            </a:r>
            <a:r>
              <a:rPr lang="ko-KR" altLang="en-US" dirty="0" err="1"/>
              <a:t>트리가</a:t>
            </a:r>
            <a:r>
              <a:rPr lang="ko-KR" altLang="en-US" dirty="0"/>
              <a:t> 공백 </a:t>
            </a:r>
            <a:r>
              <a:rPr lang="ko-KR" altLang="en-US" dirty="0" err="1"/>
              <a:t>노드인</a:t>
            </a:r>
            <a:r>
              <a:rPr lang="ko-KR" altLang="en-US" dirty="0"/>
              <a:t> 이진 트리 </a:t>
            </a:r>
            <a:r>
              <a:rPr lang="ko-KR" altLang="en-US" dirty="0" err="1"/>
              <a:t>노드</a:t>
            </a:r>
            <a:r>
              <a:rPr lang="en-US" altLang="ko-KR" dirty="0"/>
              <a:t>n5 </a:t>
            </a:r>
            <a:r>
              <a:rPr lang="ko-KR" altLang="en-US" dirty="0"/>
              <a:t>를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52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</a:t>
            </a:r>
            <a:r>
              <a:rPr lang="en-US" altLang="ko-KR" dirty="0"/>
              <a:t>A‘ ’</a:t>
            </a:r>
            <a:r>
              <a:rPr lang="ko-KR" altLang="en-US" dirty="0"/>
              <a:t>이고 왼쪽 서브 </a:t>
            </a:r>
            <a:r>
              <a:rPr lang="ko-KR" altLang="en-US" dirty="0" err="1"/>
              <a:t>트리와</a:t>
            </a:r>
            <a:r>
              <a:rPr lang="ko-KR" altLang="en-US" dirty="0"/>
              <a:t> 오른쪽 서브 </a:t>
            </a:r>
            <a:r>
              <a:rPr lang="ko-KR" altLang="en-US" dirty="0" err="1"/>
              <a:t>트리가</a:t>
            </a:r>
            <a:r>
              <a:rPr lang="ko-KR" altLang="en-US" dirty="0"/>
              <a:t> 공백 </a:t>
            </a:r>
            <a:r>
              <a:rPr lang="ko-KR" altLang="en-US" dirty="0" err="1"/>
              <a:t>노드인</a:t>
            </a:r>
            <a:r>
              <a:rPr lang="ko-KR" altLang="en-US" dirty="0"/>
              <a:t> 이진 트리 </a:t>
            </a:r>
            <a:r>
              <a:rPr lang="ko-KR" altLang="en-US" dirty="0" err="1"/>
              <a:t>노드</a:t>
            </a:r>
            <a:r>
              <a:rPr lang="en-US" altLang="ko-KR" dirty="0"/>
              <a:t>n4 </a:t>
            </a:r>
            <a:r>
              <a:rPr lang="ko-KR" altLang="en-US" dirty="0"/>
              <a:t>를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53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‘</a:t>
            </a:r>
            <a:r>
              <a:rPr lang="en-US" altLang="ko-KR" dirty="0"/>
              <a:t>/’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왼쪽 링크 필드에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n6, </a:t>
            </a:r>
            <a:r>
              <a:rPr lang="ko-KR" altLang="en-US" dirty="0"/>
              <a:t>오른쪽 링크 필드에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n7</a:t>
            </a:r>
            <a:r>
              <a:rPr lang="ko-KR" altLang="en-US" dirty="0"/>
              <a:t>이 연결된 이진 </a:t>
            </a:r>
            <a:r>
              <a:rPr lang="ko-KR" altLang="en-US" dirty="0" smtClean="0"/>
              <a:t>트리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n3</a:t>
            </a:r>
            <a:r>
              <a:rPr lang="ko-KR" altLang="en-US" dirty="0"/>
              <a:t>을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3"/>
            <a:endParaRPr lang="ko-KR" altLang="en-US" dirty="0" smtClean="0"/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39" y="1517281"/>
            <a:ext cx="3311382" cy="71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39" y="2952208"/>
            <a:ext cx="3240360" cy="70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47" y="4404293"/>
            <a:ext cx="7056784" cy="188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31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/>
              <a:t>54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‘*’이고 왼쪽 링크 필드에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n4, </a:t>
            </a:r>
            <a:r>
              <a:rPr lang="ko-KR" altLang="en-US" dirty="0"/>
              <a:t>오른쪽 링크 필드에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n5</a:t>
            </a:r>
            <a:r>
              <a:rPr lang="ko-KR" altLang="en-US" dirty="0"/>
              <a:t>가 연결된 이진 </a:t>
            </a:r>
            <a:r>
              <a:rPr lang="ko-KR" altLang="en-US" dirty="0" smtClean="0"/>
              <a:t>트리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n2</a:t>
            </a:r>
            <a:r>
              <a:rPr lang="ko-KR" altLang="en-US" dirty="0"/>
              <a:t>를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/>
              <a:t>55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데이터 필드가 ‘</a:t>
            </a:r>
            <a:r>
              <a:rPr lang="en-US" altLang="ko-KR" dirty="0"/>
              <a:t>-’</a:t>
            </a:r>
            <a:r>
              <a:rPr lang="ko-KR" altLang="en-US" dirty="0"/>
              <a:t>이고 왼쪽 링크 필드에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n2, </a:t>
            </a:r>
            <a:r>
              <a:rPr lang="ko-KR" altLang="en-US" dirty="0"/>
              <a:t>오른쪽 링크 필드에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n3</a:t>
            </a:r>
            <a:r>
              <a:rPr lang="ko-KR" altLang="en-US" dirty="0"/>
              <a:t>이 연결된 이진 </a:t>
            </a:r>
            <a:r>
              <a:rPr lang="ko-KR" altLang="en-US" dirty="0" smtClean="0"/>
              <a:t>트리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n1</a:t>
            </a:r>
            <a:r>
              <a:rPr lang="ko-KR" altLang="en-US" dirty="0"/>
              <a:t>을 </a:t>
            </a:r>
            <a:r>
              <a:rPr lang="ko-KR" altLang="en-US" dirty="0" smtClean="0"/>
              <a:t>만듦</a:t>
            </a:r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37" y="1694115"/>
            <a:ext cx="6999989" cy="189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37" y="4489364"/>
            <a:ext cx="7008224" cy="191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1704"/>
            <a:ext cx="8686800" cy="267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1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/>
              <a:t>이진 트리 순회의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컴퓨터의 폴더 구조가 이진 트리 구조인 </a:t>
            </a:r>
            <a:r>
              <a:rPr lang="ko-KR" altLang="en-US" dirty="0"/>
              <a:t>경우 각 폴더를 순회하면서 용량을 </a:t>
            </a:r>
            <a:r>
              <a:rPr lang="ko-KR" altLang="en-US" dirty="0" smtClean="0"/>
              <a:t>계산하면 내 </a:t>
            </a:r>
            <a:r>
              <a:rPr lang="ko-KR" altLang="en-US" dirty="0"/>
              <a:t>컴퓨터의 전체 </a:t>
            </a:r>
            <a:r>
              <a:rPr lang="ko-KR" altLang="en-US" dirty="0" smtClean="0"/>
              <a:t>용량이 계산 가능함</a:t>
            </a:r>
            <a:r>
              <a:rPr lang="en-US" altLang="ko-KR" dirty="0" smtClean="0"/>
              <a:t>. </a:t>
            </a:r>
          </a:p>
          <a:p>
            <a:pPr lvl="2" eaLnBrk="1" hangingPunct="1"/>
            <a:r>
              <a:rPr lang="ko-KR" altLang="en-US" dirty="0" smtClean="0"/>
              <a:t>폴더 </a:t>
            </a:r>
            <a:r>
              <a:rPr lang="ko-KR" altLang="en-US" dirty="0"/>
              <a:t>전체 용량은 폴더에 저장된 파일 용량과 하위 폴더의 </a:t>
            </a:r>
            <a:r>
              <a:rPr lang="ko-KR" altLang="en-US" dirty="0" smtClean="0"/>
              <a:t>용량을 </a:t>
            </a:r>
            <a:r>
              <a:rPr lang="ko-KR" altLang="en-US" dirty="0"/>
              <a:t>합한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</a:p>
          <a:p>
            <a:pPr marL="627062" lvl="2" indent="0" eaLnBrk="1" hangingPunct="1">
              <a:buNone/>
            </a:pPr>
            <a:r>
              <a:rPr lang="ko-KR" altLang="en-US" dirty="0" smtClean="0"/>
              <a:t>  상위 </a:t>
            </a:r>
            <a:r>
              <a:rPr lang="ko-KR" altLang="en-US" dirty="0"/>
              <a:t>폴더 용량을 계산하려면 먼저 하위 폴더 용량을 계산해야 하므로 </a:t>
            </a:r>
            <a:r>
              <a:rPr lang="ko-KR" altLang="en-US" dirty="0" smtClean="0"/>
              <a:t>후위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순회를 사용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491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" y="1172005"/>
            <a:ext cx="8303840" cy="500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8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  <a:r>
              <a:rPr lang="ko-KR" altLang="en-US" dirty="0"/>
              <a:t>전체 용량 </a:t>
            </a:r>
            <a:r>
              <a:rPr lang="en-US" altLang="ko-KR" dirty="0"/>
              <a:t>= 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2MB + </a:t>
            </a:r>
            <a:r>
              <a:rPr lang="ko-KR" altLang="en-US" dirty="0"/>
              <a:t>하위 폴더 용량</a:t>
            </a:r>
            <a:r>
              <a:rPr lang="en-US" altLang="ko-KR" dirty="0"/>
              <a:t>([C </a:t>
            </a:r>
            <a:r>
              <a:rPr lang="ko-KR" altLang="en-US" dirty="0" err="1" smtClean="0"/>
              <a:t>프로그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램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200MB+ [Java </a:t>
            </a:r>
            <a:r>
              <a:rPr lang="ko-KR" altLang="en-US" dirty="0" smtClean="0"/>
              <a:t>프로그램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100MB) = 2MB+(200MB+100MB) 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= 302MB</a:t>
            </a:r>
          </a:p>
          <a:p>
            <a:pPr lvl="2"/>
            <a:r>
              <a:rPr lang="en-US" altLang="ko-KR" dirty="0"/>
              <a:t>[C:\] </a:t>
            </a:r>
            <a:r>
              <a:rPr lang="ko-KR" altLang="en-US" dirty="0"/>
              <a:t>전체 용량 </a:t>
            </a:r>
            <a:r>
              <a:rPr lang="en-US" altLang="ko-KR" dirty="0"/>
              <a:t>= [C:\] </a:t>
            </a:r>
            <a:r>
              <a:rPr lang="ko-KR" altLang="en-US" dirty="0"/>
              <a:t>용량 </a:t>
            </a:r>
            <a:r>
              <a:rPr lang="en-US" altLang="ko-KR" dirty="0"/>
              <a:t>0MB + </a:t>
            </a:r>
            <a:r>
              <a:rPr lang="ko-KR" altLang="en-US" dirty="0"/>
              <a:t>하위 폴더 용량</a:t>
            </a:r>
            <a:r>
              <a:rPr lang="en-US" altLang="ko-KR" dirty="0"/>
              <a:t>([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  <a:r>
              <a:rPr lang="ko-KR" altLang="en-US" dirty="0"/>
              <a:t>전체 </a:t>
            </a:r>
            <a:r>
              <a:rPr lang="ko-KR" altLang="en-US" dirty="0" smtClean="0"/>
              <a:t>용량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302MB + [</a:t>
            </a:r>
            <a:r>
              <a:rPr lang="ko-KR" altLang="en-US" dirty="0"/>
              <a:t>자료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15MB</a:t>
            </a:r>
            <a:r>
              <a:rPr lang="en-US" altLang="ko-KR" dirty="0" smtClean="0"/>
              <a:t>)= </a:t>
            </a:r>
            <a:r>
              <a:rPr lang="en-US" altLang="ko-KR" dirty="0"/>
              <a:t>0MB+(302MB+15MB) = </a:t>
            </a:r>
            <a:r>
              <a:rPr lang="en-US" altLang="ko-KR" dirty="0" smtClean="0"/>
              <a:t>317MB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] </a:t>
            </a:r>
            <a:r>
              <a:rPr lang="ko-KR" altLang="en-US" dirty="0"/>
              <a:t>전체 용량 </a:t>
            </a:r>
            <a:r>
              <a:rPr lang="en-US" altLang="ko-KR" dirty="0"/>
              <a:t>= [</a:t>
            </a:r>
            <a:r>
              <a:rPr lang="ko-KR" altLang="en-US" dirty="0"/>
              <a:t>그림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68MB + </a:t>
            </a:r>
            <a:r>
              <a:rPr lang="ko-KR" altLang="en-US" dirty="0"/>
              <a:t>하위 폴더 용량</a:t>
            </a:r>
            <a:r>
              <a:rPr lang="en-US" altLang="ko-KR" dirty="0"/>
              <a:t>([</a:t>
            </a:r>
            <a:r>
              <a:rPr lang="ko-KR" altLang="en-US" dirty="0"/>
              <a:t>사진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55MB 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+ </a:t>
            </a:r>
            <a:r>
              <a:rPr lang="en-US" altLang="ko-KR" dirty="0"/>
              <a:t>[</a:t>
            </a:r>
            <a:r>
              <a:rPr lang="ko-KR" altLang="en-US" dirty="0"/>
              <a:t>동영상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120MB) </a:t>
            </a:r>
            <a:r>
              <a:rPr lang="en-US" altLang="ko-KR" dirty="0" smtClean="0"/>
              <a:t>=68MB</a:t>
            </a:r>
            <a:r>
              <a:rPr lang="en-US" altLang="ko-KR" dirty="0"/>
              <a:t>+(55MB+120MB) = </a:t>
            </a:r>
            <a:r>
              <a:rPr lang="en-US" altLang="ko-KR" dirty="0" smtClean="0"/>
              <a:t>243MB</a:t>
            </a:r>
          </a:p>
          <a:p>
            <a:pPr lvl="2"/>
            <a:r>
              <a:rPr lang="en-US" altLang="ko-KR" dirty="0"/>
              <a:t>[D:\] </a:t>
            </a:r>
            <a:r>
              <a:rPr lang="ko-KR" altLang="en-US" dirty="0"/>
              <a:t>전체 용량 </a:t>
            </a:r>
            <a:r>
              <a:rPr lang="en-US" altLang="ko-KR" dirty="0"/>
              <a:t>= [D:\] </a:t>
            </a:r>
            <a:r>
              <a:rPr lang="ko-KR" altLang="en-US" dirty="0"/>
              <a:t>용량 </a:t>
            </a:r>
            <a:r>
              <a:rPr lang="en-US" altLang="ko-KR" dirty="0"/>
              <a:t>10MB+ </a:t>
            </a:r>
            <a:r>
              <a:rPr lang="ko-KR" altLang="en-US" dirty="0"/>
              <a:t>하위 폴더 용량</a:t>
            </a:r>
            <a:r>
              <a:rPr lang="en-US" altLang="ko-KR" dirty="0"/>
              <a:t>([</a:t>
            </a:r>
            <a:r>
              <a:rPr lang="ko-KR" altLang="en-US" dirty="0"/>
              <a:t>음악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40MB </a:t>
            </a:r>
            <a:r>
              <a:rPr lang="en-US" altLang="ko-KR" dirty="0" smtClean="0"/>
              <a:t>+</a:t>
            </a:r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] </a:t>
            </a:r>
            <a:r>
              <a:rPr lang="ko-KR" altLang="en-US" dirty="0"/>
              <a:t>전체 용량 </a:t>
            </a:r>
            <a:r>
              <a:rPr lang="en-US" altLang="ko-KR" dirty="0"/>
              <a:t>243MB) </a:t>
            </a:r>
            <a:r>
              <a:rPr lang="en-US" altLang="ko-KR" dirty="0" smtClean="0"/>
              <a:t>=10MB</a:t>
            </a:r>
            <a:r>
              <a:rPr lang="en-US" altLang="ko-KR" dirty="0"/>
              <a:t>+(40MB+243MB) = </a:t>
            </a:r>
            <a:r>
              <a:rPr lang="en-US" altLang="ko-KR" dirty="0" smtClean="0"/>
              <a:t>293MB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내 컴퓨터</a:t>
            </a:r>
            <a:r>
              <a:rPr lang="en-US" altLang="ko-KR" dirty="0"/>
              <a:t>] </a:t>
            </a:r>
            <a:r>
              <a:rPr lang="ko-KR" altLang="en-US" dirty="0"/>
              <a:t>전체 용량 </a:t>
            </a:r>
            <a:r>
              <a:rPr lang="en-US" altLang="ko-KR" dirty="0"/>
              <a:t>= [</a:t>
            </a:r>
            <a:r>
              <a:rPr lang="ko-KR" altLang="en-US" dirty="0"/>
              <a:t>내 컴퓨터</a:t>
            </a:r>
            <a:r>
              <a:rPr lang="en-US" altLang="ko-KR" dirty="0"/>
              <a:t>] </a:t>
            </a:r>
            <a:r>
              <a:rPr lang="ko-KR" altLang="en-US" dirty="0"/>
              <a:t>용량 </a:t>
            </a:r>
            <a:r>
              <a:rPr lang="en-US" altLang="ko-KR" dirty="0"/>
              <a:t>0MB + </a:t>
            </a:r>
            <a:r>
              <a:rPr lang="ko-KR" altLang="en-US" dirty="0"/>
              <a:t>하위 폴더 용량</a:t>
            </a:r>
            <a:r>
              <a:rPr lang="en-US" altLang="ko-KR" dirty="0"/>
              <a:t>([C:\] </a:t>
            </a:r>
            <a:r>
              <a:rPr lang="ko-KR" altLang="en-US" dirty="0" smtClean="0"/>
              <a:t>전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체 </a:t>
            </a:r>
            <a:r>
              <a:rPr lang="ko-KR" altLang="en-US" dirty="0"/>
              <a:t>용량 </a:t>
            </a:r>
            <a:r>
              <a:rPr lang="en-US" altLang="ko-KR" dirty="0"/>
              <a:t>317MB + [D:\] </a:t>
            </a:r>
            <a:r>
              <a:rPr lang="ko-KR" altLang="en-US" dirty="0" smtClean="0"/>
              <a:t>전체 용량 </a:t>
            </a:r>
            <a:r>
              <a:rPr lang="en-US" altLang="ko-KR" dirty="0"/>
              <a:t>293MB) = 0MB+(317MB+293MB) </a:t>
            </a:r>
            <a:r>
              <a:rPr lang="en-US" altLang="ko-KR" dirty="0" smtClean="0"/>
              <a:t>=</a:t>
            </a:r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/>
              <a:t>610MB</a:t>
            </a:r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길</a:t>
            </a:r>
            <a:r>
              <a:rPr lang="ko-KR" altLang="en-US" dirty="0"/>
              <a:t>동</a:t>
            </a:r>
            <a:r>
              <a:rPr lang="ko-KR" altLang="en-US" dirty="0" smtClean="0"/>
              <a:t>의 자식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성호</a:t>
            </a:r>
          </a:p>
          <a:p>
            <a:pPr lvl="2" eaLnBrk="1" hangingPunct="1">
              <a:lnSpc>
                <a:spcPct val="80000"/>
              </a:lnSpc>
            </a:pPr>
            <a:r>
              <a:rPr lang="ko-KR" altLang="en-US" dirty="0"/>
              <a:t>진호</a:t>
            </a:r>
            <a:r>
              <a:rPr lang="en-US" altLang="ko-KR" dirty="0"/>
              <a:t>, </a:t>
            </a:r>
            <a:r>
              <a:rPr lang="ko-KR" altLang="en-US" dirty="0"/>
              <a:t>영주</a:t>
            </a:r>
            <a:r>
              <a:rPr lang="en-US" altLang="ko-KR" dirty="0"/>
              <a:t>, </a:t>
            </a:r>
            <a:r>
              <a:rPr lang="ko-KR" altLang="en-US" dirty="0" smtClean="0"/>
              <a:t>성호의 부모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길동</a:t>
            </a:r>
          </a:p>
          <a:p>
            <a:pPr lvl="2" eaLnBrk="1" hangingPunct="1">
              <a:lnSpc>
                <a:spcPct val="70000"/>
              </a:lnSpc>
            </a:pPr>
            <a:r>
              <a:rPr lang="ko-KR" altLang="en-US" dirty="0" smtClean="0"/>
              <a:t>같은 부모의 자식들끼리는 형제관계</a:t>
            </a:r>
          </a:p>
          <a:p>
            <a:pPr lvl="3" eaLnBrk="1" hangingPunct="1">
              <a:lnSpc>
                <a:spcPct val="60000"/>
              </a:lnSpc>
            </a:pPr>
            <a:r>
              <a:rPr lang="ko-KR" altLang="en-US" dirty="0" smtClean="0"/>
              <a:t>진호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성호는 형제관계</a:t>
            </a:r>
          </a:p>
          <a:p>
            <a:pPr lvl="2" eaLnBrk="1" hangingPunct="1">
              <a:lnSpc>
                <a:spcPct val="140000"/>
              </a:lnSpc>
            </a:pPr>
            <a:r>
              <a:rPr lang="ko-KR" altLang="en-US" dirty="0" smtClean="0"/>
              <a:t>조상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자신</a:t>
            </a:r>
            <a:r>
              <a:rPr lang="ko-KR" altLang="en-US" dirty="0"/>
              <a:t>과</a:t>
            </a:r>
            <a:r>
              <a:rPr lang="ko-KR" altLang="en-US" dirty="0" smtClean="0"/>
              <a:t> 연결된 선을 따라 올라가면서 만나는 사람들</a:t>
            </a:r>
          </a:p>
          <a:p>
            <a:pPr lvl="3" eaLnBrk="1" hangingPunct="1">
              <a:lnSpc>
                <a:spcPct val="50000"/>
              </a:lnSpc>
            </a:pPr>
            <a:r>
              <a:rPr lang="ko-KR" altLang="en-US" dirty="0" smtClean="0"/>
              <a:t>수영의 조상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길동</a:t>
            </a:r>
          </a:p>
          <a:p>
            <a:pPr lvl="2" eaLnBrk="1" hangingPunct="1">
              <a:lnSpc>
                <a:spcPct val="170000"/>
              </a:lnSpc>
            </a:pPr>
            <a:r>
              <a:rPr lang="ko-KR" altLang="en-US" dirty="0" smtClean="0"/>
              <a:t>자손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자신</a:t>
            </a:r>
            <a:r>
              <a:rPr lang="ko-KR" altLang="en-US" dirty="0"/>
              <a:t>과</a:t>
            </a:r>
            <a:r>
              <a:rPr lang="ko-KR" altLang="en-US" dirty="0" smtClean="0"/>
              <a:t> 연결된 선을 따라 내려가면서 만나는 사람들</a:t>
            </a:r>
          </a:p>
          <a:p>
            <a:pPr lvl="3" eaLnBrk="1" hangingPunct="1">
              <a:lnSpc>
                <a:spcPct val="50000"/>
              </a:lnSpc>
            </a:pPr>
            <a:r>
              <a:rPr lang="ko-KR" altLang="en-US" dirty="0" smtClean="0"/>
              <a:t>진</a:t>
            </a:r>
            <a:r>
              <a:rPr lang="ko-KR" altLang="en-US" dirty="0"/>
              <a:t>호</a:t>
            </a:r>
            <a:r>
              <a:rPr lang="ko-KR" altLang="en-US" dirty="0" smtClean="0"/>
              <a:t>의 자손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수철</a:t>
            </a:r>
          </a:p>
          <a:p>
            <a:pPr lvl="2"/>
            <a:r>
              <a:rPr lang="ko-KR" altLang="en-US" dirty="0"/>
              <a:t>가계도의 시작</a:t>
            </a:r>
            <a:r>
              <a:rPr lang="en-US" altLang="ko-KR" dirty="0"/>
              <a:t>(</a:t>
            </a:r>
            <a:r>
              <a:rPr lang="ko-KR" altLang="en-US" dirty="0"/>
              <a:t>루트</a:t>
            </a:r>
            <a:r>
              <a:rPr lang="en-US" altLang="ko-KR" dirty="0"/>
              <a:t>)</a:t>
            </a:r>
            <a:r>
              <a:rPr lang="ko-KR" altLang="en-US" dirty="0"/>
              <a:t>인 길동이를 </a:t>
            </a:r>
            <a:r>
              <a:rPr lang="en-US" altLang="ko-KR" dirty="0"/>
              <a:t>0</a:t>
            </a:r>
            <a:r>
              <a:rPr lang="ko-KR" altLang="en-US" dirty="0"/>
              <a:t>세대</a:t>
            </a:r>
            <a:r>
              <a:rPr lang="en-US" altLang="ko-KR" dirty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0</a:t>
            </a:r>
            <a:r>
              <a:rPr lang="en-US" altLang="ko-KR" dirty="0" smtClean="0"/>
              <a:t>),</a:t>
            </a:r>
            <a:r>
              <a:rPr lang="ko-KR" altLang="en-US" dirty="0" smtClean="0"/>
              <a:t> </a:t>
            </a:r>
            <a:r>
              <a:rPr lang="ko-KR" altLang="en-US" dirty="0"/>
              <a:t>길동이 자식들은 </a:t>
            </a:r>
            <a:r>
              <a:rPr lang="en-US" altLang="ko-KR" dirty="0"/>
              <a:t>1</a:t>
            </a:r>
            <a:r>
              <a:rPr lang="ko-KR" altLang="en-US" dirty="0"/>
              <a:t>세대</a:t>
            </a:r>
            <a:r>
              <a:rPr lang="en-US" altLang="ko-KR" dirty="0"/>
              <a:t>(</a:t>
            </a:r>
            <a:r>
              <a:rPr lang="ko-KR" altLang="en-US" dirty="0" err="1" smtClean="0"/>
              <a:t>레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벨 </a:t>
            </a:r>
            <a:r>
              <a:rPr lang="en-US" altLang="ko-KR" dirty="0"/>
              <a:t>1), </a:t>
            </a:r>
            <a:r>
              <a:rPr lang="ko-KR" altLang="en-US" dirty="0"/>
              <a:t>그 다음 자식들은 </a:t>
            </a:r>
            <a:r>
              <a:rPr lang="en-US" altLang="ko-KR" dirty="0"/>
              <a:t>2</a:t>
            </a:r>
            <a:r>
              <a:rPr lang="ko-KR" altLang="en-US" dirty="0"/>
              <a:t>세대</a:t>
            </a:r>
            <a:r>
              <a:rPr lang="en-US" altLang="ko-KR" dirty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2), </a:t>
            </a:r>
            <a:r>
              <a:rPr lang="ko-KR" altLang="en-US" dirty="0"/>
              <a:t>그 다음 자식들은 </a:t>
            </a:r>
            <a:r>
              <a:rPr lang="en-US" altLang="ko-KR" dirty="0"/>
              <a:t>3</a:t>
            </a:r>
            <a:r>
              <a:rPr lang="ko-KR" altLang="en-US" dirty="0" smtClean="0"/>
              <a:t>세대</a:t>
            </a:r>
            <a:r>
              <a:rPr lang="en-US" altLang="ko-KR" dirty="0" smtClean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 smtClean="0"/>
              <a:t>가족 </a:t>
            </a:r>
            <a:r>
              <a:rPr lang="ko-KR" altLang="en-US" dirty="0"/>
              <a:t>구성원 누구든지 분가하여 독립된 가계를 이룰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이진 트리의 후위 순회를 이용해 폴더 용량 계산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340p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41443"/>
            <a:ext cx="3209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ko-KR" altLang="en-US"/>
              <a:t>이진 </a:t>
            </a:r>
            <a:r>
              <a:rPr lang="ko-KR" altLang="en-US" smtClean="0"/>
              <a:t>트리</a:t>
            </a:r>
            <a:r>
              <a:rPr lang="en-US" altLang="ko-KR" baseline="30000" smtClean="0"/>
              <a:t>Thread </a:t>
            </a:r>
            <a:r>
              <a:rPr lang="en-US" altLang="ko-KR" baseline="30000"/>
              <a:t>Binary </a:t>
            </a:r>
            <a:r>
              <a:rPr lang="en-US" altLang="ko-KR" baseline="30000" smtClean="0"/>
              <a:t>Tree</a:t>
            </a:r>
            <a:endParaRPr lang="en-US" altLang="ko-KR" dirty="0" smtClean="0"/>
          </a:p>
          <a:p>
            <a:pPr lvl="1"/>
            <a:r>
              <a:rPr lang="ko-KR" altLang="en-US" dirty="0"/>
              <a:t>재귀호출 없이 순회할 수 </a:t>
            </a:r>
            <a:r>
              <a:rPr lang="ko-KR" altLang="en-US" dirty="0" smtClean="0"/>
              <a:t>있도록 </a:t>
            </a:r>
            <a:r>
              <a:rPr lang="ko-KR" altLang="en-US" dirty="0"/>
              <a:t>수정한 이진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lvl="2"/>
            <a:r>
              <a:rPr lang="ko-KR" altLang="en-US" dirty="0"/>
              <a:t>재귀호출 방식은 알고리즘이나 함수 구현은 간단하지만</a:t>
            </a:r>
            <a:r>
              <a:rPr lang="en-US" altLang="ko-KR" dirty="0"/>
              <a:t>, </a:t>
            </a:r>
            <a:r>
              <a:rPr lang="ko-KR" altLang="en-US" dirty="0"/>
              <a:t>수행 성능 </a:t>
            </a:r>
            <a:r>
              <a:rPr lang="ko-KR" altLang="en-US" dirty="0" smtClean="0"/>
              <a:t>측면에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 서는 </a:t>
            </a:r>
            <a:r>
              <a:rPr lang="ko-KR" altLang="en-US" dirty="0"/>
              <a:t>시스템 </a:t>
            </a:r>
            <a:r>
              <a:rPr lang="ko-KR" altLang="en-US" dirty="0" err="1"/>
              <a:t>스택을</a:t>
            </a:r>
            <a:r>
              <a:rPr lang="ko-KR" altLang="en-US" dirty="0"/>
              <a:t> 사용하면서 호출과 복귀를 관리해야 하고 이진 </a:t>
            </a:r>
            <a:r>
              <a:rPr lang="ko-KR" altLang="en-US" dirty="0" err="1" smtClean="0"/>
              <a:t>트리의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하위 레벨로 </a:t>
            </a:r>
            <a:r>
              <a:rPr lang="ko-KR" altLang="en-US" dirty="0" smtClean="0"/>
              <a:t>내려갈수록 재귀호출 </a:t>
            </a:r>
            <a:r>
              <a:rPr lang="ko-KR" altLang="en-US" dirty="0"/>
              <a:t>깊이가 깊어지므로 </a:t>
            </a:r>
            <a:r>
              <a:rPr lang="ko-KR" altLang="en-US" dirty="0" smtClean="0"/>
              <a:t>비효율적임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err="1" smtClean="0"/>
              <a:t>스레드</a:t>
            </a:r>
            <a:r>
              <a:rPr lang="en-US" altLang="ko-KR" dirty="0" smtClean="0"/>
              <a:t>(Thread)</a:t>
            </a:r>
          </a:p>
          <a:p>
            <a:pPr lvl="3"/>
            <a:r>
              <a:rPr lang="ko-KR" altLang="en-US" dirty="0" err="1"/>
              <a:t>스레드</a:t>
            </a:r>
            <a:r>
              <a:rPr lang="ko-KR" altLang="en-US" dirty="0"/>
              <a:t> 이진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없는 </a:t>
            </a:r>
            <a:r>
              <a:rPr lang="ko-KR" altLang="en-US" dirty="0" smtClean="0"/>
              <a:t>경우 </a:t>
            </a:r>
            <a:r>
              <a:rPr lang="ko-KR" altLang="en-US" dirty="0"/>
              <a:t>링크 필드를 널 포인터 대신 </a:t>
            </a:r>
            <a:r>
              <a:rPr lang="ko-KR" altLang="en-US" dirty="0" smtClean="0"/>
              <a:t>순회</a:t>
            </a:r>
            <a:endParaRPr lang="en-US" altLang="ko-KR" dirty="0" smtClean="0"/>
          </a:p>
          <a:p>
            <a:pPr marL="895350" lvl="3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순서상의 다른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가리키도록 설정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</a:t>
            </a:r>
            <a:r>
              <a:rPr lang="ko-KR" altLang="en-US" dirty="0"/>
              <a:t>런</a:t>
            </a:r>
            <a:r>
              <a:rPr lang="ko-KR" altLang="en-US" dirty="0" smtClean="0"/>
              <a:t> 링크 필드를 </a:t>
            </a:r>
            <a:r>
              <a:rPr lang="ko-KR" altLang="en-US" dirty="0" err="1" smtClean="0"/>
              <a:t>스레드라</a:t>
            </a:r>
            <a:r>
              <a:rPr lang="ko-KR" altLang="en-US" dirty="0" smtClean="0"/>
              <a:t> 함</a:t>
            </a:r>
            <a:endParaRPr lang="en-US" altLang="ko-KR" dirty="0"/>
          </a:p>
          <a:p>
            <a:pPr lvl="2"/>
            <a:endParaRPr lang="ko-KR" altLang="en-US" dirty="0" smtClean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8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스레드</a:t>
            </a:r>
            <a:r>
              <a:rPr lang="ko-KR" altLang="en-US" dirty="0"/>
              <a:t> 이진 </a:t>
            </a:r>
            <a:r>
              <a:rPr lang="ko-KR" altLang="en-US" dirty="0" smtClean="0"/>
              <a:t>트리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2"/>
            <a:r>
              <a:rPr lang="ko-KR" altLang="en-US" dirty="0"/>
              <a:t>이진 트리 </a:t>
            </a:r>
            <a:r>
              <a:rPr lang="ko-KR" altLang="en-US" dirty="0" err="1"/>
              <a:t>노드</a:t>
            </a:r>
            <a:r>
              <a:rPr lang="ko-KR" altLang="en-US" dirty="0"/>
              <a:t> 구조에 </a:t>
            </a:r>
            <a:r>
              <a:rPr lang="en-US" altLang="ko-KR" dirty="0" err="1"/>
              <a:t>isThread</a:t>
            </a:r>
            <a:r>
              <a:rPr lang="en-US" altLang="ko-KR" dirty="0"/>
              <a:t> </a:t>
            </a:r>
            <a:r>
              <a:rPr lang="ko-KR" altLang="en-US" dirty="0" smtClean="0"/>
              <a:t>필드를 </a:t>
            </a:r>
            <a:r>
              <a:rPr lang="ko-KR" altLang="en-US" dirty="0"/>
              <a:t>추가하여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en-US" altLang="ko-KR" dirty="0" err="1"/>
              <a:t>isThread</a:t>
            </a:r>
            <a:r>
              <a:rPr lang="en-US" altLang="ko-KR" dirty="0"/>
              <a:t> </a:t>
            </a:r>
            <a:r>
              <a:rPr lang="ko-KR" altLang="en-US" dirty="0"/>
              <a:t>필드는 링크 필드가 자식 </a:t>
            </a:r>
            <a:r>
              <a:rPr lang="ko-KR" altLang="en-US" dirty="0" err="1"/>
              <a:t>노드에</a:t>
            </a:r>
            <a:r>
              <a:rPr lang="ko-KR" altLang="en-US" dirty="0"/>
              <a:t> 대한 포인터인지 아니면 자식 </a:t>
            </a:r>
            <a:r>
              <a:rPr lang="ko-KR" altLang="en-US" dirty="0" smtClean="0"/>
              <a:t>노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드</a:t>
            </a:r>
            <a:r>
              <a:rPr lang="ko-KR" altLang="en-US" dirty="0" smtClean="0"/>
              <a:t> </a:t>
            </a:r>
            <a:r>
              <a:rPr lang="ko-KR" altLang="en-US" dirty="0"/>
              <a:t>대신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저장되어 </a:t>
            </a:r>
            <a:r>
              <a:rPr lang="ko-KR" altLang="en-US" dirty="0"/>
              <a:t>있는지 구별하기 위한 태그 </a:t>
            </a:r>
            <a:r>
              <a:rPr lang="ko-KR" altLang="en-US" dirty="0" smtClean="0"/>
              <a:t>필드</a:t>
            </a:r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5434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A*B-C/D </a:t>
            </a:r>
            <a:r>
              <a:rPr lang="ko-KR" altLang="en-US" dirty="0"/>
              <a:t>수식의 이진 </a:t>
            </a:r>
            <a:r>
              <a:rPr lang="ko-KR" altLang="en-US" dirty="0" err="1"/>
              <a:t>트리에서</a:t>
            </a:r>
            <a:r>
              <a:rPr lang="ko-KR" altLang="en-US" dirty="0"/>
              <a:t> 중위 순회를 한다면</a:t>
            </a:r>
            <a:r>
              <a:rPr lang="en-US" altLang="ko-KR" dirty="0"/>
              <a:t>, </a:t>
            </a:r>
            <a:r>
              <a:rPr lang="ko-KR" altLang="en-US" dirty="0" smtClean="0"/>
              <a:t>왼쪽 </a:t>
            </a:r>
            <a:r>
              <a:rPr lang="ko-KR" altLang="en-US" dirty="0" err="1" smtClean="0"/>
              <a:t>스레드에는</a:t>
            </a:r>
            <a:endParaRPr lang="en-US" altLang="ko-KR" dirty="0" smtClean="0"/>
          </a:p>
          <a:p>
            <a:pPr marL="357187" lvl="1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선행자를</a:t>
            </a:r>
            <a:r>
              <a:rPr lang="ko-KR" altLang="en-US" dirty="0" smtClean="0"/>
              <a:t> 설정하고 </a:t>
            </a:r>
            <a:r>
              <a:rPr lang="ko-KR" altLang="en-US" dirty="0"/>
              <a:t>오른쪽 </a:t>
            </a:r>
            <a:r>
              <a:rPr lang="ko-KR" altLang="en-US" dirty="0" err="1"/>
              <a:t>스레드에는</a:t>
            </a:r>
            <a:r>
              <a:rPr lang="ko-KR" altLang="en-US" dirty="0"/>
              <a:t> </a:t>
            </a:r>
            <a:r>
              <a:rPr lang="ko-KR" altLang="en-US" dirty="0" err="1"/>
              <a:t>후속자를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 </a:t>
            </a:r>
            <a:r>
              <a:rPr lang="ko-KR" altLang="en-US" dirty="0"/>
              <a:t>중위 순회 </a:t>
            </a:r>
            <a:r>
              <a:rPr lang="ko-KR" altLang="en-US" dirty="0" smtClean="0"/>
              <a:t>경로</a:t>
            </a:r>
            <a:endParaRPr lang="en-US" altLang="ko-KR" dirty="0" smtClean="0"/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</a:t>
            </a:r>
            <a:r>
              <a:rPr lang="en-US" altLang="ko-KR" dirty="0"/>
              <a:t>A → * → B → - → C → / → D</a:t>
            </a:r>
            <a:r>
              <a:rPr lang="ko-KR" altLang="en-US" dirty="0" smtClean="0"/>
              <a:t>이므로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선행자는</a:t>
            </a:r>
            <a:r>
              <a:rPr lang="ko-KR" altLang="en-US" dirty="0"/>
              <a:t> ‘*’이고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속자는 </a:t>
            </a:r>
            <a:r>
              <a:rPr lang="ko-KR" altLang="en-US" dirty="0"/>
              <a:t>‘</a:t>
            </a:r>
            <a:r>
              <a:rPr lang="en-US" altLang="ko-KR" dirty="0" smtClean="0"/>
              <a:t>-’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92" y="3117273"/>
            <a:ext cx="58483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순회를 위해서 </a:t>
            </a:r>
            <a:r>
              <a:rPr lang="ko-KR" altLang="en-US" dirty="0" err="1"/>
              <a:t>후속자</a:t>
            </a:r>
            <a:r>
              <a:rPr lang="ko-KR" altLang="en-US" dirty="0"/>
              <a:t> 정보만 필요한 경우에는 </a:t>
            </a:r>
            <a:r>
              <a:rPr lang="ko-KR" altLang="en-US" dirty="0" smtClean="0"/>
              <a:t>오른쪽 </a:t>
            </a:r>
            <a:r>
              <a:rPr lang="ko-KR" altLang="en-US" dirty="0"/>
              <a:t>링크 필드만 </a:t>
            </a:r>
            <a:r>
              <a:rPr lang="ko-KR" altLang="en-US" dirty="0" err="1" smtClean="0"/>
              <a:t>스레드</a:t>
            </a: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사용하는 </a:t>
            </a:r>
            <a:r>
              <a:rPr lang="ko-KR" altLang="en-US" dirty="0" err="1"/>
              <a:t>스레드</a:t>
            </a:r>
            <a:r>
              <a:rPr lang="ko-KR" altLang="en-US" dirty="0"/>
              <a:t> 이진 </a:t>
            </a:r>
            <a:r>
              <a:rPr lang="ko-KR" altLang="en-US" dirty="0" err="1"/>
              <a:t>트리를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ko-KR" altLang="en-US" dirty="0" smtClean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이진 트리의 순회</a:t>
            </a:r>
            <a:endParaRPr lang="ko-KR" altLang="en-US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105025"/>
            <a:ext cx="57531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스레드 이진 트리 구현하기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343p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5114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/>
              <a:t>탐색 </a:t>
            </a:r>
            <a:r>
              <a:rPr lang="ko-KR" altLang="en-US" smtClean="0"/>
              <a:t>트리</a:t>
            </a:r>
            <a:r>
              <a:rPr lang="en-US" altLang="ko-KR" baseline="30000" smtClean="0"/>
              <a:t>binary </a:t>
            </a:r>
            <a:r>
              <a:rPr lang="en-US" altLang="ko-KR" baseline="30000"/>
              <a:t>search </a:t>
            </a:r>
            <a:r>
              <a:rPr lang="en-US" altLang="ko-KR" baseline="30000" smtClean="0"/>
              <a:t>tree</a:t>
            </a:r>
            <a:endParaRPr lang="en-US" altLang="ko-KR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트리를</a:t>
            </a:r>
            <a:r>
              <a:rPr lang="ko-KR" altLang="en-US" dirty="0"/>
              <a:t> 탐색용 자료구조로 사용하기 위해 원소 크기에 따라 </a:t>
            </a:r>
            <a:r>
              <a:rPr lang="ko-KR" altLang="en-US" dirty="0" err="1"/>
              <a:t>노드</a:t>
            </a:r>
            <a:r>
              <a:rPr lang="ko-KR" altLang="en-US" dirty="0"/>
              <a:t> 위치를 </a:t>
            </a:r>
            <a:r>
              <a:rPr lang="ko-KR" altLang="en-US" dirty="0" smtClean="0"/>
              <a:t>정의한 것</a:t>
            </a:r>
            <a:endParaRPr lang="ko-KR" altLang="en-US" dirty="0"/>
          </a:p>
        </p:txBody>
      </p:sp>
      <p:sp>
        <p:nvSpPr>
          <p:cNvPr id="552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77644"/>
            <a:ext cx="4608512" cy="191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95" y="2127141"/>
            <a:ext cx="4104456" cy="304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/>
              <a:t>이진 탐색 </a:t>
            </a:r>
            <a:r>
              <a:rPr lang="ko-KR" altLang="en-US" dirty="0" err="1"/>
              <a:t>트리의</a:t>
            </a:r>
            <a:r>
              <a:rPr lang="ko-KR" altLang="en-US" dirty="0"/>
              <a:t> 탐색 연산</a:t>
            </a:r>
          </a:p>
          <a:p>
            <a:pPr lvl="1" eaLnBrk="1" hangingPunct="1">
              <a:defRPr/>
            </a:pPr>
            <a:r>
              <a:rPr lang="ko-KR" altLang="en-US" dirty="0"/>
              <a:t>루트에서 </a:t>
            </a:r>
            <a:r>
              <a:rPr lang="ko-KR" altLang="en-US" dirty="0" smtClean="0"/>
              <a:t>시작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탐색할 </a:t>
            </a:r>
            <a:r>
              <a:rPr lang="ko-KR" altLang="en-US" dirty="0" err="1" smtClean="0"/>
              <a:t>키값</a:t>
            </a:r>
            <a:r>
              <a:rPr lang="ko-KR" altLang="en-US" dirty="0" smtClean="0"/>
              <a:t> </a:t>
            </a:r>
            <a:r>
              <a:rPr lang="en-US" altLang="ko-KR" dirty="0"/>
              <a:t>x</a:t>
            </a:r>
            <a:r>
              <a:rPr lang="ko-KR" altLang="en-US" dirty="0"/>
              <a:t>를 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키값과</a:t>
            </a:r>
            <a:r>
              <a:rPr lang="ko-KR" altLang="en-US" dirty="0" smtClean="0"/>
              <a:t> 비교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ko-KR" dirty="0" smtClean="0"/>
              <a:t>(</a:t>
            </a:r>
            <a:r>
              <a:rPr lang="ko-KR" altLang="en-US" dirty="0" err="1"/>
              <a:t>키</a:t>
            </a:r>
            <a:r>
              <a:rPr lang="ko-KR" altLang="en-US" dirty="0" err="1" smtClean="0"/>
              <a:t>값</a:t>
            </a:r>
            <a:r>
              <a:rPr lang="ko-KR" altLang="en-US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US" altLang="ko-KR" dirty="0"/>
              <a:t>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/>
              <a:t>키값</a:t>
            </a:r>
            <a:r>
              <a:rPr lang="en-US" altLang="ko-KR" dirty="0"/>
              <a:t>)</a:t>
            </a:r>
            <a:r>
              <a:rPr lang="ko-KR" altLang="en-US" dirty="0"/>
              <a:t>인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원하는 </a:t>
            </a:r>
            <a:r>
              <a:rPr lang="ko-KR" altLang="en-US" dirty="0"/>
              <a:t>원소를 찾았으므로 </a:t>
            </a:r>
            <a:r>
              <a:rPr lang="ko-KR" altLang="en-US" dirty="0" smtClean="0"/>
              <a:t>탐색연산</a:t>
            </a:r>
            <a:endParaRPr lang="en-US" altLang="ko-KR" dirty="0" smtClean="0"/>
          </a:p>
          <a:p>
            <a:pPr marL="627062" lvl="2" indent="0" eaLnBrk="1" hangingPunct="1">
              <a:lnSpc>
                <a:spcPct val="130000"/>
              </a:lnSpc>
              <a:buNone/>
              <a:defRPr/>
            </a:pPr>
            <a:r>
              <a:rPr lang="ko-KR" altLang="en-US" dirty="0" smtClean="0"/>
              <a:t>                                                  성공 </a:t>
            </a:r>
            <a:r>
              <a:rPr lang="ko-KR" altLang="en-US" dirty="0"/>
              <a:t>	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(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  <a:r>
              <a:rPr lang="en-US" altLang="ko-KR" dirty="0"/>
              <a:t>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/>
              <a:t>키값</a:t>
            </a:r>
            <a:r>
              <a:rPr lang="en-US" altLang="ko-KR" dirty="0"/>
              <a:t>)</a:t>
            </a:r>
            <a:r>
              <a:rPr lang="ko-KR" altLang="en-US" dirty="0"/>
              <a:t>인 경우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루트노드의</a:t>
            </a:r>
            <a:r>
              <a:rPr lang="ko-KR" altLang="en-US" dirty="0" smtClean="0"/>
              <a:t> </a:t>
            </a:r>
            <a:r>
              <a:rPr lang="ko-KR" altLang="en-US" dirty="0"/>
              <a:t>왼쪽 </a:t>
            </a:r>
            <a:r>
              <a:rPr lang="ko-KR" altLang="en-US" dirty="0" err="1"/>
              <a:t>서브트리에</a:t>
            </a:r>
            <a:r>
              <a:rPr lang="ko-KR" altLang="en-US" dirty="0"/>
              <a:t> 대해서 </a:t>
            </a: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     </a:t>
            </a:r>
            <a:r>
              <a:rPr lang="ko-KR" altLang="en-US" dirty="0" smtClean="0"/>
              <a:t>탐색연산 </a:t>
            </a:r>
            <a:r>
              <a:rPr lang="ko-KR" altLang="en-US" dirty="0"/>
              <a:t>수행 </a:t>
            </a:r>
          </a:p>
          <a:p>
            <a:pPr lvl="2" eaLnBrk="1" hangingPunct="1">
              <a:lnSpc>
                <a:spcPct val="20000"/>
              </a:lnSpc>
              <a:buFontTx/>
              <a:buNone/>
              <a:defRPr/>
            </a:pPr>
            <a:endParaRPr lang="ko-KR" altLang="en-US" dirty="0"/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(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en-US" altLang="ko-KR" dirty="0"/>
              <a:t>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 err="1"/>
              <a:t>키값</a:t>
            </a:r>
            <a:r>
              <a:rPr lang="en-US" altLang="ko-KR" dirty="0"/>
              <a:t>)</a:t>
            </a:r>
            <a:r>
              <a:rPr lang="ko-KR" altLang="en-US" dirty="0"/>
              <a:t>인 경우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루트노드의</a:t>
            </a:r>
            <a:r>
              <a:rPr lang="ko-KR" altLang="en-US" dirty="0" smtClean="0"/>
              <a:t> </a:t>
            </a:r>
            <a:r>
              <a:rPr lang="ko-KR" altLang="en-US" dirty="0"/>
              <a:t>오른쪽 </a:t>
            </a:r>
            <a:r>
              <a:rPr lang="ko-KR" altLang="en-US" dirty="0" err="1"/>
              <a:t>서브트리에</a:t>
            </a:r>
            <a:r>
              <a:rPr lang="ko-KR" altLang="en-US" dirty="0"/>
              <a:t> </a:t>
            </a:r>
            <a:r>
              <a:rPr lang="ko-KR" altLang="en-US" dirty="0" smtClean="0"/>
              <a:t>대해</a:t>
            </a: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  <a:defRPr/>
            </a:pPr>
            <a:r>
              <a:rPr lang="ko-KR" altLang="en-US" dirty="0" smtClean="0"/>
              <a:t>                                                  서 </a:t>
            </a:r>
            <a:r>
              <a:rPr lang="ko-KR" altLang="en-US" dirty="0"/>
              <a:t>탐색연산 수행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ko-KR" altLang="en-US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err="1"/>
              <a:t>서브트리에</a:t>
            </a:r>
            <a:r>
              <a:rPr lang="ko-KR" altLang="en-US" dirty="0"/>
              <a:t> 대해서 순환적으로 탐색 연산을 </a:t>
            </a:r>
            <a:r>
              <a:rPr lang="ko-KR" altLang="en-US" dirty="0" smtClean="0"/>
              <a:t>반복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</a:pPr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573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7" y="1340768"/>
            <a:ext cx="843688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이진 탐색 </a:t>
            </a:r>
            <a:r>
              <a:rPr lang="ko-KR" altLang="en-US" dirty="0" err="1"/>
              <a:t>트리에서</a:t>
            </a:r>
            <a:r>
              <a:rPr lang="ko-KR" altLang="en-US" dirty="0"/>
              <a:t> 원소 </a:t>
            </a:r>
            <a:r>
              <a:rPr lang="en-US" altLang="ko-KR" dirty="0"/>
              <a:t>11</a:t>
            </a:r>
            <a:r>
              <a:rPr lang="ko-KR" altLang="en-US" dirty="0"/>
              <a:t>을 </a:t>
            </a:r>
            <a:r>
              <a:rPr lang="ko-KR" altLang="en-US" dirty="0" smtClean="0"/>
              <a:t>탐색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r>
              <a:rPr lang="ko-KR" altLang="en-US" dirty="0"/>
              <a:t>① </a:t>
            </a:r>
            <a:r>
              <a:rPr lang="en-US" altLang="ko-KR" dirty="0"/>
              <a:t>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＞루트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8)</a:t>
            </a:r>
            <a:r>
              <a:rPr lang="ko-KR" altLang="en-US" dirty="0"/>
              <a:t>이므로 오른쪽 서브 </a:t>
            </a:r>
            <a:r>
              <a:rPr lang="ko-KR" altLang="en-US" dirty="0" smtClean="0"/>
              <a:t>트리 탐색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② 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＞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10)</a:t>
            </a:r>
            <a:r>
              <a:rPr lang="ko-KR" altLang="en-US" dirty="0"/>
              <a:t>이므로 다시 오른쪽 서브 </a:t>
            </a:r>
            <a:r>
              <a:rPr lang="ko-KR" altLang="en-US" dirty="0" smtClean="0"/>
              <a:t>트리 탐색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③ 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＜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14)</a:t>
            </a:r>
            <a:r>
              <a:rPr lang="ko-KR" altLang="en-US" dirty="0"/>
              <a:t>이므로 왼쪽 서브 </a:t>
            </a:r>
            <a:r>
              <a:rPr lang="ko-KR" altLang="en-US" dirty="0" smtClean="0"/>
              <a:t>트리 탐색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④ 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11 =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11)</a:t>
            </a:r>
            <a:r>
              <a:rPr lang="ko-KR" altLang="en-US" dirty="0"/>
              <a:t>이므로 탐색 성공으로 </a:t>
            </a:r>
            <a:r>
              <a:rPr lang="ko-KR" altLang="en-US" dirty="0" smtClean="0"/>
              <a:t>연산 종료</a:t>
            </a:r>
            <a:endParaRPr lang="ko-KR" altLang="en-US" dirty="0"/>
          </a:p>
        </p:txBody>
      </p:sp>
      <p:sp>
        <p:nvSpPr>
          <p:cNvPr id="583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38902"/>
            <a:ext cx="4261842" cy="307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트리 </a:t>
            </a:r>
            <a:r>
              <a:rPr lang="en-US" altLang="ko-KR" smtClean="0"/>
              <a:t>A</a:t>
            </a:r>
          </a:p>
          <a:p>
            <a:pPr lvl="1"/>
            <a:endParaRPr lang="ko-KR" altLang="en-US" smtClean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762125"/>
            <a:ext cx="59721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 smtClean="0"/>
              <a:t>이진 탐색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삽입 연산</a:t>
            </a:r>
            <a:endParaRPr lang="en-US" altLang="ko-KR" dirty="0" smtClean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dirty="0" smtClean="0"/>
              <a:t>1) </a:t>
            </a:r>
            <a:r>
              <a:rPr lang="ko-KR" altLang="en-US" dirty="0" smtClean="0"/>
              <a:t>먼저 탐색 연산을 수행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삽입할 원소와 같은 원소가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있으면 삽입할 수 없으므로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원소</a:t>
            </a:r>
            <a:endParaRPr lang="en-US" altLang="ko-KR" dirty="0" smtClean="0"/>
          </a:p>
          <a:p>
            <a:pPr marL="627062" lvl="2" indent="0" eaLnBrk="1" hangingPunct="1">
              <a:lnSpc>
                <a:spcPct val="11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있는지 탐색하여 확인</a:t>
            </a:r>
            <a:endParaRPr lang="en-US" altLang="ko-KR" dirty="0" smtClean="0"/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/>
              <a:t>탐색에서 탐색 실패가 결정되는 위치가 삽입 위치가 됨</a:t>
            </a:r>
            <a:endParaRPr lang="en-US" altLang="ko-KR" dirty="0" smtClean="0"/>
          </a:p>
          <a:p>
            <a:pPr marL="357187" lvl="1" indent="0" eaLnBrk="1" hangingPunct="1">
              <a:buNone/>
            </a:pPr>
            <a:r>
              <a:rPr lang="en-US" altLang="ko-KR" dirty="0"/>
              <a:t>2) </a:t>
            </a:r>
            <a:r>
              <a:rPr lang="ko-KR" altLang="en-US" dirty="0"/>
              <a:t>탐색 실패한 위치에 원소를 삽입</a:t>
            </a:r>
          </a:p>
          <a:p>
            <a:pPr lvl="2" eaLnBrk="1" hangingPunct="1">
              <a:lnSpc>
                <a:spcPct val="110000"/>
              </a:lnSpc>
            </a:pPr>
            <a:endParaRPr lang="en-US" altLang="ko-KR" dirty="0"/>
          </a:p>
          <a:p>
            <a:pPr marL="627062" lvl="2" indent="0" eaLnBrk="1" hangingPunct="1">
              <a:lnSpc>
                <a:spcPct val="110000"/>
              </a:lnSpc>
              <a:buNone/>
            </a:pPr>
            <a:endParaRPr lang="en-US" altLang="ko-KR" dirty="0" smtClean="0"/>
          </a:p>
        </p:txBody>
      </p:sp>
      <p:sp>
        <p:nvSpPr>
          <p:cNvPr id="593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이진 탐색 </a:t>
            </a:r>
            <a:r>
              <a:rPr lang="ko-KR" altLang="en-US" dirty="0" err="1"/>
              <a:t>트리에서</a:t>
            </a:r>
            <a:r>
              <a:rPr lang="ko-KR" altLang="en-US" dirty="0"/>
              <a:t> 삽입 연산을 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ko-KR" altLang="en-US" dirty="0"/>
              <a:t>삽입할 </a:t>
            </a:r>
            <a:r>
              <a:rPr lang="ko-KR" altLang="en-US" dirty="0" smtClean="0"/>
              <a:t>자리를 </a:t>
            </a:r>
            <a:r>
              <a:rPr lang="ko-KR" altLang="en-US" dirty="0"/>
              <a:t>찾기 위해 포인터 </a:t>
            </a:r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/>
              <a:t>삽입할 </a:t>
            </a:r>
            <a:r>
              <a:rPr lang="ko-KR" altLang="en-US" dirty="0" err="1"/>
              <a:t>노드의</a:t>
            </a:r>
            <a:r>
              <a:rPr lang="ko-KR" altLang="en-US" dirty="0"/>
              <a:t> 부모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 dirty="0" smtClean="0"/>
              <a:t>지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정하기 </a:t>
            </a:r>
            <a:r>
              <a:rPr lang="ko-KR" altLang="en-US" dirty="0"/>
              <a:t>위해 포인터</a:t>
            </a:r>
            <a:r>
              <a:rPr lang="en-US" altLang="ko-KR" dirty="0"/>
              <a:t>q 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</a:p>
        </p:txBody>
      </p:sp>
      <p:sp>
        <p:nvSpPr>
          <p:cNvPr id="604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sp>
        <p:nvSpPr>
          <p:cNvPr id="60421" name="AutoShape 4" descr="PIC34F"/>
          <p:cNvSpPr>
            <a:spLocks noChangeAspect="1" noChangeArrowheads="1"/>
          </p:cNvSpPr>
          <p:nvPr/>
        </p:nvSpPr>
        <p:spPr bwMode="auto">
          <a:xfrm>
            <a:off x="5391150" y="4149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1903"/>
            <a:ext cx="8424936" cy="420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err="1"/>
              <a:t>ㅋ</a:t>
            </a:r>
            <a:endParaRPr lang="ko-KR" altLang="en-US" dirty="0" smtClean="0"/>
          </a:p>
        </p:txBody>
      </p:sp>
      <p:sp>
        <p:nvSpPr>
          <p:cNvPr id="604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sp>
        <p:nvSpPr>
          <p:cNvPr id="60421" name="AutoShape 4" descr="PIC34F"/>
          <p:cNvSpPr>
            <a:spLocks noChangeAspect="1" noChangeArrowheads="1"/>
          </p:cNvSpPr>
          <p:nvPr/>
        </p:nvSpPr>
        <p:spPr bwMode="auto">
          <a:xfrm>
            <a:off x="5391150" y="4149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52736"/>
            <a:ext cx="8439472" cy="174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1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이진 </a:t>
            </a:r>
            <a:r>
              <a:rPr lang="ko-KR" altLang="en-US" dirty="0"/>
              <a:t>탐색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 smtClean="0"/>
              <a:t>원소 </a:t>
            </a:r>
            <a:r>
              <a:rPr lang="en-US" altLang="ko-KR" dirty="0"/>
              <a:t>4</a:t>
            </a:r>
            <a:r>
              <a:rPr lang="ko-KR" altLang="en-US" dirty="0"/>
              <a:t>를 </a:t>
            </a:r>
            <a:r>
              <a:rPr lang="ko-KR" altLang="en-US" dirty="0" smtClean="0"/>
              <a:t>삽입 하기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ko-KR" altLang="en-US" dirty="0"/>
              <a:t>① </a:t>
            </a:r>
            <a:r>
              <a:rPr lang="en-US" altLang="ko-KR" dirty="0"/>
              <a:t>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＜루트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8)</a:t>
            </a:r>
            <a:r>
              <a:rPr lang="ko-KR" altLang="en-US" dirty="0"/>
              <a:t>이므로 왼쪽 서브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탐색</a:t>
            </a:r>
            <a:endParaRPr lang="en-US" altLang="ko-KR" dirty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② 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＞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3)</a:t>
            </a:r>
            <a:r>
              <a:rPr lang="ko-KR" altLang="en-US" dirty="0"/>
              <a:t>이므로 오른쪽 서브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탐색</a:t>
            </a:r>
            <a:endParaRPr lang="en-US" altLang="ko-KR" dirty="0"/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③ (</a:t>
            </a:r>
            <a:r>
              <a:rPr lang="ko-KR" altLang="en-US" dirty="0"/>
              <a:t>찾는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＜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5)</a:t>
            </a:r>
            <a:r>
              <a:rPr lang="ko-KR" altLang="en-US" dirty="0"/>
              <a:t>이므로 왼쪽 서브 </a:t>
            </a:r>
            <a:r>
              <a:rPr lang="ko-KR" altLang="en-US" dirty="0" err="1"/>
              <a:t>트리를</a:t>
            </a:r>
            <a:r>
              <a:rPr lang="ko-KR" altLang="en-US" dirty="0"/>
              <a:t> 탐색해야 하지만</a:t>
            </a:r>
            <a:r>
              <a:rPr lang="en-US" altLang="ko-KR" dirty="0" smtClean="0"/>
              <a:t>,</a:t>
            </a:r>
          </a:p>
          <a:p>
            <a:pPr marL="627062" lvl="2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왼쪽 자식 </a:t>
            </a:r>
            <a:r>
              <a:rPr lang="ko-KR" altLang="en-US" dirty="0" err="1"/>
              <a:t>노드가</a:t>
            </a:r>
            <a:r>
              <a:rPr lang="ko-KR" altLang="en-US" dirty="0"/>
              <a:t> 없으므로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5</a:t>
            </a:r>
            <a:r>
              <a:rPr lang="ko-KR" altLang="en-US" dirty="0"/>
              <a:t>의 왼쪽 자식 </a:t>
            </a:r>
            <a:r>
              <a:rPr lang="ko-KR" altLang="en-US" dirty="0" err="1"/>
              <a:t>노드에서</a:t>
            </a:r>
            <a:r>
              <a:rPr lang="ko-KR" altLang="en-US" dirty="0"/>
              <a:t> 탐색 실패가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pPr marL="627062" lvl="2" indent="0" eaLnBrk="1" hangingPunct="1">
              <a:buNone/>
              <a:defRPr/>
            </a:pPr>
            <a:r>
              <a:rPr lang="en-US" altLang="ko-KR" dirty="0" smtClean="0"/>
              <a:t>④ </a:t>
            </a:r>
            <a:r>
              <a:rPr lang="ko-KR" altLang="en-US" dirty="0" smtClean="0"/>
              <a:t>실패가 </a:t>
            </a:r>
            <a:r>
              <a:rPr lang="ko-KR" altLang="en-US" dirty="0"/>
              <a:t>발생한 자리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의 왼쪽 자식 </a:t>
            </a:r>
            <a:r>
              <a:rPr lang="ko-KR" altLang="en-US" dirty="0" err="1"/>
              <a:t>노드</a:t>
            </a:r>
            <a:r>
              <a:rPr lang="ko-KR" altLang="en-US" dirty="0"/>
              <a:t> 자리에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/>
          </a:p>
          <a:p>
            <a:pPr lvl="1" eaLnBrk="1" hangingPunct="1">
              <a:defRPr/>
            </a:pPr>
            <a:endParaRPr lang="ko-KR" altLang="en-US" dirty="0"/>
          </a:p>
        </p:txBody>
      </p:sp>
      <p:sp>
        <p:nvSpPr>
          <p:cNvPr id="614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95" y="1471398"/>
            <a:ext cx="7397391" cy="316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이진 탐색 </a:t>
            </a:r>
            <a:r>
              <a:rPr lang="ko-KR" altLang="en-US" dirty="0" err="1"/>
              <a:t>트리에</a:t>
            </a:r>
            <a:r>
              <a:rPr lang="ko-KR" altLang="en-US" dirty="0"/>
              <a:t> 원소 </a:t>
            </a:r>
            <a:r>
              <a:rPr lang="en-US" altLang="ko-KR" dirty="0"/>
              <a:t>4</a:t>
            </a:r>
            <a:r>
              <a:rPr lang="ko-KR" altLang="en-US"/>
              <a:t>를 </a:t>
            </a:r>
            <a:r>
              <a:rPr lang="ko-KR" altLang="en-US" smtClean="0"/>
              <a:t>삽입하는 </a:t>
            </a:r>
            <a:r>
              <a:rPr lang="ko-KR" altLang="en-US" dirty="0"/>
              <a:t>과정을 연결 자료구조로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5" y="1412776"/>
            <a:ext cx="7522418" cy="494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179317" y="1687513"/>
            <a:ext cx="320675" cy="525462"/>
            <a:chOff x="5037" y="2432"/>
            <a:chExt cx="202" cy="331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V="1">
              <a:off x="5103" y="2432"/>
              <a:ext cx="0" cy="1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5037" y="2532"/>
              <a:ext cx="202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anose="020B0600000101010101" pitchFamily="50" charset="-127"/>
                  <a:ea typeface="굴림" panose="020B0600000101010101" pitchFamily="50" charset="-127"/>
                </a:rPr>
                <a:t>q</a:t>
              </a: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2552650" y="2248917"/>
            <a:ext cx="320675" cy="525463"/>
            <a:chOff x="5037" y="2432"/>
            <a:chExt cx="202" cy="331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5103" y="2432"/>
              <a:ext cx="0" cy="1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5037" y="2532"/>
              <a:ext cx="202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anose="020B0600000101010101" pitchFamily="50" charset="-127"/>
                  <a:ea typeface="굴림" panose="020B0600000101010101" pitchFamily="50" charset="-127"/>
                </a:rPr>
                <a:t>q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3563888" y="2924944"/>
            <a:ext cx="320675" cy="525462"/>
            <a:chOff x="5037" y="2432"/>
            <a:chExt cx="202" cy="331"/>
          </a:xfrm>
        </p:grpSpPr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V="1">
              <a:off x="5103" y="2432"/>
              <a:ext cx="0" cy="1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5037" y="2532"/>
              <a:ext cx="202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panose="020B0600000101010101" pitchFamily="50" charset="-127"/>
                  <a:ea typeface="굴림" panose="020B0600000101010101" pitchFamily="50" charset="-127"/>
                </a:rPr>
                <a:t>q</a:t>
              </a:r>
            </a:p>
          </p:txBody>
        </p:sp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2555776" y="2708920"/>
            <a:ext cx="830263" cy="525463"/>
            <a:chOff x="1746" y="1594"/>
            <a:chExt cx="523" cy="331"/>
          </a:xfrm>
        </p:grpSpPr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2012" y="1594"/>
              <a:ext cx="227" cy="182"/>
            </a:xfrm>
            <a:prstGeom prst="irregularSeal2">
              <a:avLst/>
            </a:prstGeom>
            <a:noFill/>
            <a:ln w="19050" algn="ctr">
              <a:solidFill>
                <a:srgbClr val="FF3399"/>
              </a:solidFill>
              <a:miter lim="800000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1714500" indent="-342900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endParaRPr lang="ko-KR" altLang="ko-KR" sz="1800">
                <a:effectLst>
                  <a:outerShdw blurRad="38100" dist="38100" dir="2700000" algn="tl">
                    <a:srgbClr val="C0C0C0"/>
                  </a:outerShdw>
                </a:effectLst>
                <a:latin typeface="샘물" charset="-127"/>
                <a:ea typeface="샘물" charset="-127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1746" y="1752"/>
              <a:ext cx="52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200" b="1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탐색실패</a:t>
              </a:r>
              <a:r>
                <a:rPr lang="en-US" altLang="ko-KR" sz="1200" b="1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/>
              <a:t>이진 탐색 </a:t>
            </a:r>
            <a:r>
              <a:rPr lang="ko-KR" altLang="en-US" dirty="0" err="1"/>
              <a:t>트리의</a:t>
            </a:r>
            <a:r>
              <a:rPr lang="ko-KR" altLang="en-US" dirty="0"/>
              <a:t> 삭제 연산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/>
              <a:t>1) </a:t>
            </a:r>
            <a:r>
              <a:rPr lang="ko-KR" altLang="en-US" dirty="0"/>
              <a:t>먼저 탐색 연산을 수행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삭제할 </a:t>
            </a:r>
            <a:r>
              <a:rPr lang="ko-KR" altLang="en-US" dirty="0" err="1"/>
              <a:t>노드의</a:t>
            </a:r>
            <a:r>
              <a:rPr lang="ko-KR" altLang="en-US" dirty="0"/>
              <a:t> 위치를 알아야 하므로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탐색</a:t>
            </a:r>
            <a:endParaRPr lang="en-US" altLang="ko-KR" dirty="0" smtClean="0"/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/>
              <a:t>2) </a:t>
            </a:r>
            <a:r>
              <a:rPr lang="ko-KR" altLang="en-US" dirty="0"/>
              <a:t>탐색하여 찾은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 dirty="0" smtClean="0"/>
              <a:t>삭제</a:t>
            </a: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err="1"/>
              <a:t>노드의</a:t>
            </a:r>
            <a:r>
              <a:rPr lang="ko-KR" altLang="en-US" dirty="0"/>
              <a:t> 삭제 후에도 이진 탐색 </a:t>
            </a:r>
            <a:r>
              <a:rPr lang="ko-KR" altLang="en-US" dirty="0" err="1"/>
              <a:t>트리를</a:t>
            </a:r>
            <a:r>
              <a:rPr lang="ko-KR" altLang="en-US" dirty="0"/>
              <a:t> 유지해야 하므로 삭제 </a:t>
            </a:r>
            <a:r>
              <a:rPr lang="ko-KR" altLang="en-US" dirty="0" err="1"/>
              <a:t>노드의</a:t>
            </a:r>
            <a:r>
              <a:rPr lang="ko-KR" altLang="en-US" dirty="0"/>
              <a:t> 경우에 대한 후속 처리</a:t>
            </a:r>
            <a:r>
              <a:rPr lang="en-US" altLang="ko-KR" dirty="0"/>
              <a:t>(</a:t>
            </a:r>
            <a:r>
              <a:rPr lang="ko-KR" altLang="en-US" dirty="0"/>
              <a:t>이진 탐색 </a:t>
            </a:r>
            <a:r>
              <a:rPr lang="ko-KR" altLang="en-US" dirty="0" err="1"/>
              <a:t>트리의</a:t>
            </a:r>
            <a:r>
              <a:rPr lang="ko-KR" altLang="en-US" dirty="0"/>
              <a:t> 재구성 작업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삭제할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smtClean="0"/>
              <a:t>경우</a:t>
            </a:r>
            <a:endParaRPr lang="en-US" altLang="ko-KR" dirty="0"/>
          </a:p>
          <a:p>
            <a:pPr marL="895350" lvl="3" indent="0" eaLnBrk="1" hangingPunct="1">
              <a:lnSpc>
                <a:spcPct val="110000"/>
              </a:lnSpc>
              <a:buNone/>
              <a:defRPr/>
            </a:pPr>
            <a:r>
              <a:rPr lang="en-US" altLang="ko-KR" dirty="0" smtClean="0"/>
              <a:t>  • </a:t>
            </a:r>
            <a:r>
              <a:rPr lang="ko-KR" altLang="en-US" dirty="0"/>
              <a:t>삭제할 </a:t>
            </a:r>
            <a:r>
              <a:rPr lang="ko-KR" altLang="en-US" dirty="0" err="1"/>
              <a:t>노드가</a:t>
            </a:r>
            <a:r>
              <a:rPr lang="ko-KR" altLang="en-US" dirty="0"/>
              <a:t> 단말 </a:t>
            </a:r>
            <a:r>
              <a:rPr lang="ko-KR" altLang="en-US" dirty="0" err="1"/>
              <a:t>노드인</a:t>
            </a:r>
            <a:r>
              <a:rPr lang="ko-KR" altLang="en-US" dirty="0"/>
              <a:t> 경우</a:t>
            </a:r>
            <a:r>
              <a:rPr lang="en-US" altLang="ko-KR" dirty="0"/>
              <a:t>(</a:t>
            </a:r>
            <a:r>
              <a:rPr lang="ko-KR" altLang="en-US" dirty="0"/>
              <a:t>차수 </a:t>
            </a:r>
            <a:r>
              <a:rPr lang="en-US" altLang="ko-KR" dirty="0"/>
              <a:t>= 0)</a:t>
            </a:r>
          </a:p>
          <a:p>
            <a:pPr marL="895350" lvl="3" indent="0" eaLnBrk="1" hangingPunct="1">
              <a:lnSpc>
                <a:spcPct val="110000"/>
              </a:lnSpc>
              <a:buNone/>
              <a:defRPr/>
            </a:pPr>
            <a:r>
              <a:rPr lang="en-US" altLang="ko-KR" dirty="0" smtClean="0"/>
              <a:t>  • </a:t>
            </a:r>
            <a:r>
              <a:rPr lang="ko-KR" altLang="en-US" dirty="0"/>
              <a:t>삭제할 </a:t>
            </a:r>
            <a:r>
              <a:rPr lang="ko-KR" altLang="en-US" dirty="0" err="1"/>
              <a:t>노드가</a:t>
            </a:r>
            <a:r>
              <a:rPr lang="ko-KR" altLang="en-US" dirty="0"/>
              <a:t> 자식 </a:t>
            </a:r>
            <a:r>
              <a:rPr lang="ko-KR" altLang="en-US" dirty="0" err="1"/>
              <a:t>노드를</a:t>
            </a:r>
            <a:r>
              <a:rPr lang="ko-KR" altLang="en-US" dirty="0"/>
              <a:t> 한 개 가진 경우</a:t>
            </a:r>
            <a:r>
              <a:rPr lang="en-US" altLang="ko-KR" dirty="0"/>
              <a:t>(</a:t>
            </a:r>
            <a:r>
              <a:rPr lang="ko-KR" altLang="en-US" dirty="0"/>
              <a:t>차수 </a:t>
            </a:r>
            <a:r>
              <a:rPr lang="en-US" altLang="ko-KR" dirty="0"/>
              <a:t>= 1)</a:t>
            </a:r>
          </a:p>
          <a:p>
            <a:pPr marL="895350" lvl="3" indent="0" eaLnBrk="1" hangingPunct="1">
              <a:lnSpc>
                <a:spcPct val="110000"/>
              </a:lnSpc>
              <a:buNone/>
              <a:defRPr/>
            </a:pPr>
            <a:r>
              <a:rPr lang="en-US" altLang="ko-KR" dirty="0" smtClean="0"/>
              <a:t>  • </a:t>
            </a:r>
            <a:r>
              <a:rPr lang="ko-KR" altLang="en-US" dirty="0"/>
              <a:t>삭제할 </a:t>
            </a:r>
            <a:r>
              <a:rPr lang="ko-KR" altLang="en-US" dirty="0" err="1" smtClean="0"/>
              <a:t>노드ㄴ가</a:t>
            </a:r>
            <a:r>
              <a:rPr lang="ko-KR" altLang="en-US" dirty="0" smtClean="0"/>
              <a:t> </a:t>
            </a:r>
            <a:r>
              <a:rPr lang="ko-KR" altLang="en-US" dirty="0"/>
              <a:t>자식 </a:t>
            </a:r>
            <a:r>
              <a:rPr lang="ko-KR" altLang="en-US" dirty="0" err="1"/>
              <a:t>노드를</a:t>
            </a:r>
            <a:r>
              <a:rPr lang="ko-KR" altLang="en-US" dirty="0"/>
              <a:t> 두 개 가진 경우</a:t>
            </a:r>
            <a:r>
              <a:rPr lang="en-US" altLang="ko-KR" dirty="0"/>
              <a:t>(</a:t>
            </a:r>
            <a:r>
              <a:rPr lang="ko-KR" altLang="en-US" dirty="0"/>
              <a:t>차수 </a:t>
            </a:r>
            <a:r>
              <a:rPr lang="en-US" altLang="ko-KR" dirty="0"/>
              <a:t>= 2)</a:t>
            </a:r>
            <a:endParaRPr lang="ko-KR" altLang="en-US" dirty="0"/>
          </a:p>
        </p:txBody>
      </p:sp>
      <p:sp>
        <p:nvSpPr>
          <p:cNvPr id="634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삭제할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노드가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단말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노드인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경우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=0)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의 삭제 연산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를 삭제하는 경우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0" y="2067218"/>
            <a:ext cx="8321982" cy="357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8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를 삭제하기 전과 후로 연결 자료구조를 </a:t>
            </a:r>
            <a:r>
              <a:rPr lang="ko-KR" altLang="en-US" dirty="0" smtClean="0"/>
              <a:t>표현</a:t>
            </a:r>
          </a:p>
        </p:txBody>
      </p:sp>
      <p:sp>
        <p:nvSpPr>
          <p:cNvPr id="655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84" y="1353141"/>
            <a:ext cx="7344816" cy="518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삭제할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노드가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자식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노드를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한 개 가진 경우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=1)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의 삭제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연산</a:t>
            </a: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ko-KR" altLang="en-US" dirty="0"/>
              <a:t>삭제하면</a:t>
            </a:r>
            <a:r>
              <a:rPr lang="en-US" altLang="ko-KR" dirty="0"/>
              <a:t>, </a:t>
            </a:r>
            <a:r>
              <a:rPr lang="ko-KR" altLang="en-US" dirty="0"/>
              <a:t>자식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ko-KR" altLang="en-US" dirty="0" err="1"/>
              <a:t>트리에서</a:t>
            </a:r>
            <a:r>
              <a:rPr lang="ko-KR" altLang="en-US" dirty="0"/>
              <a:t> 연결이 끊어져서 </a:t>
            </a:r>
            <a:r>
              <a:rPr lang="ko-KR" altLang="en-US" dirty="0" smtClean="0"/>
              <a:t>고아가 됨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/>
              <a:t>후속 처리 </a:t>
            </a:r>
            <a:r>
              <a:rPr lang="en-US" altLang="ko-KR" dirty="0"/>
              <a:t>: </a:t>
            </a:r>
            <a:r>
              <a:rPr lang="ko-KR" altLang="en-US" dirty="0" smtClean="0"/>
              <a:t>삭제한 </a:t>
            </a:r>
            <a:r>
              <a:rPr lang="ko-KR" altLang="en-US" dirty="0" err="1"/>
              <a:t>부모노드의</a:t>
            </a:r>
            <a:r>
              <a:rPr lang="ko-KR" altLang="en-US" dirty="0"/>
              <a:t> 자리를 </a:t>
            </a:r>
            <a:r>
              <a:rPr lang="ko-KR" altLang="en-US" dirty="0" err="1"/>
              <a:t>자식노드에게</a:t>
            </a:r>
            <a:r>
              <a:rPr lang="ko-KR" altLang="en-US" dirty="0"/>
              <a:t> </a:t>
            </a:r>
            <a:r>
              <a:rPr lang="ko-KR" altLang="en-US" dirty="0" smtClean="0"/>
              <a:t>물려줌</a:t>
            </a:r>
            <a:endParaRPr lang="en-US" altLang="ko-KR" u="sng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을 삭제하는 경우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665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3852863" y="4638675"/>
            <a:ext cx="454025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1871663" y="3943350"/>
            <a:ext cx="1873250" cy="504825"/>
            <a:chOff x="1791" y="416"/>
            <a:chExt cx="1433" cy="318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1791" y="416"/>
              <a:ext cx="707" cy="2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2498" y="416"/>
              <a:ext cx="726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621088" y="4325938"/>
            <a:ext cx="400050" cy="3794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72000" anchor="ctr"/>
          <a:lstStyle/>
          <a:p>
            <a:pPr>
              <a:defRPr/>
            </a:pPr>
            <a:endParaRPr lang="ko-KR" altLang="ko-KR" sz="16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1196975" y="4638675"/>
            <a:ext cx="1050925" cy="431800"/>
            <a:chOff x="3168" y="1117"/>
            <a:chExt cx="662" cy="272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3168" y="1117"/>
              <a:ext cx="363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544" y="1117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613025" y="3592513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1619250" y="4322763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3621088" y="4337050"/>
            <a:ext cx="388937" cy="368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 algn="ctr"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939800" y="5022850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2138363" y="5024438"/>
            <a:ext cx="355600" cy="3365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3900488" y="5024438"/>
            <a:ext cx="1004887" cy="996950"/>
            <a:chOff x="2457" y="2972"/>
            <a:chExt cx="633" cy="628"/>
          </a:xfrm>
        </p:grpSpPr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2569" y="3183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 flipV="1">
              <a:off x="2791" y="3183"/>
              <a:ext cx="186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2457" y="3388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11</a:t>
              </a:r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2866" y="3381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16</a:t>
              </a:r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2679" y="2972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14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2311400" y="2997200"/>
            <a:ext cx="965200" cy="538163"/>
            <a:chOff x="1456" y="1695"/>
            <a:chExt cx="608" cy="339"/>
          </a:xfrm>
        </p:grpSpPr>
        <p:sp>
          <p:nvSpPr>
            <p:cNvPr id="25" name="AutoShape 25"/>
            <p:cNvSpPr>
              <a:spLocks noChangeArrowheads="1"/>
            </p:cNvSpPr>
            <p:nvPr/>
          </p:nvSpPr>
          <p:spPr bwMode="auto">
            <a:xfrm>
              <a:off x="1688" y="1898"/>
              <a:ext cx="136" cy="136"/>
            </a:xfrm>
            <a:prstGeom prst="downArrow">
              <a:avLst>
                <a:gd name="adj1" fmla="val 40657"/>
                <a:gd name="adj2" fmla="val 53676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1456" y="1695"/>
              <a:ext cx="6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탐색시작 </a:t>
              </a:r>
            </a:p>
          </p:txBody>
        </p:sp>
      </p:grp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2941638" y="3578225"/>
            <a:ext cx="1052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400" b="1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 &gt; </a:t>
            </a:r>
            <a:r>
              <a:rPr lang="en-US" altLang="ko-KR" sz="140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2928938" y="3946525"/>
            <a:ext cx="744537" cy="371475"/>
          </a:xfrm>
          <a:prstGeom prst="line">
            <a:avLst/>
          </a:prstGeom>
          <a:noFill/>
          <a:ln w="12700">
            <a:solidFill>
              <a:srgbClr val="0000CC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3970338" y="4314825"/>
            <a:ext cx="1150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400" b="1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40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10 </a:t>
            </a:r>
            <a:endParaRPr lang="en-US" altLang="ko-KR"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1958975" y="5359400"/>
            <a:ext cx="360363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1781175" y="5684838"/>
            <a:ext cx="355600" cy="3365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6156325" y="3492500"/>
            <a:ext cx="270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삭제할 노드 </a:t>
            </a:r>
            <a:r>
              <a:rPr lang="ko-KR" altLang="en-US" sz="18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</a:t>
            </a:r>
          </a:p>
        </p:txBody>
      </p:sp>
      <p:grpSp>
        <p:nvGrpSpPr>
          <p:cNvPr id="33" name="Group 33"/>
          <p:cNvGrpSpPr>
            <a:grpSpLocks/>
          </p:cNvGrpSpPr>
          <p:nvPr/>
        </p:nvGrpSpPr>
        <p:grpSpPr bwMode="auto">
          <a:xfrm>
            <a:off x="4052888" y="4484688"/>
            <a:ext cx="1498600" cy="596900"/>
            <a:chOff x="3470" y="1207"/>
            <a:chExt cx="944" cy="376"/>
          </a:xfrm>
        </p:grpSpPr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3470" y="1207"/>
              <a:ext cx="325" cy="318"/>
            </a:xfrm>
            <a:custGeom>
              <a:avLst/>
              <a:gdLst>
                <a:gd name="T0" fmla="*/ 317 w 325"/>
                <a:gd name="T1" fmla="*/ 696 h 272"/>
                <a:gd name="T2" fmla="*/ 317 w 325"/>
                <a:gd name="T3" fmla="*/ 579 h 272"/>
                <a:gd name="T4" fmla="*/ 272 w 325"/>
                <a:gd name="T5" fmla="*/ 233 h 272"/>
                <a:gd name="T6" fmla="*/ 0 w 32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5"/>
                <a:gd name="T13" fmla="*/ 0 h 272"/>
                <a:gd name="T14" fmla="*/ 325 w 32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5" h="272">
                  <a:moveTo>
                    <a:pt x="317" y="272"/>
                  </a:moveTo>
                  <a:cubicBezTo>
                    <a:pt x="320" y="264"/>
                    <a:pt x="324" y="257"/>
                    <a:pt x="317" y="227"/>
                  </a:cubicBezTo>
                  <a:cubicBezTo>
                    <a:pt x="310" y="197"/>
                    <a:pt x="325" y="129"/>
                    <a:pt x="272" y="91"/>
                  </a:cubicBezTo>
                  <a:cubicBezTo>
                    <a:pt x="219" y="53"/>
                    <a:pt x="109" y="26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3696" y="1389"/>
              <a:ext cx="71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자식노드 이동</a:t>
              </a:r>
              <a:endPara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6156325" y="3873500"/>
            <a:ext cx="270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탐색한 노드 </a:t>
            </a:r>
            <a:r>
              <a:rPr lang="ko-KR" altLang="en-US" sz="18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6165850" y="4217988"/>
            <a:ext cx="1844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후속처리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21387E-6 L -0.06718 -0.1001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-5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15" grpId="0" animBg="1"/>
      <p:bldP spid="27" grpId="0"/>
      <p:bldP spid="27" grpId="1"/>
      <p:bldP spid="28" grpId="0" animBg="1"/>
      <p:bldP spid="28" grpId="1" animBg="1"/>
      <p:bldP spid="29" grpId="0"/>
      <p:bldP spid="29" grpId="1"/>
      <p:bldP spid="32" grpId="0"/>
      <p:bldP spid="36" grpId="0"/>
      <p:bldP spid="3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27145"/>
            <a:ext cx="57912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/>
              <a:t>트리 </a:t>
            </a:r>
            <a:r>
              <a:rPr lang="en-US" altLang="ko-KR" dirty="0" smtClean="0"/>
              <a:t>A</a:t>
            </a:r>
          </a:p>
          <a:p>
            <a:pPr lvl="2" eaLnBrk="1" hangingPunct="1">
              <a:defRPr/>
            </a:pP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node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트리의</a:t>
            </a:r>
            <a:r>
              <a:rPr lang="ko-KR" altLang="en-US" dirty="0"/>
              <a:t> 원소</a:t>
            </a:r>
          </a:p>
          <a:p>
            <a:pPr lvl="3" eaLnBrk="1" hangingPunct="1">
              <a:lnSpc>
                <a:spcPct val="50000"/>
              </a:lnSpc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- A,B,C,D,E,F,G,H,I,J,K,L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루트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root node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트리의</a:t>
            </a:r>
            <a:r>
              <a:rPr lang="ko-KR" altLang="en-US" dirty="0"/>
              <a:t> 시작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레벨</a:t>
            </a:r>
            <a:r>
              <a:rPr lang="en-US" altLang="ko-KR" baseline="30000" dirty="0" smtClean="0"/>
              <a:t>Level</a:t>
            </a:r>
            <a:r>
              <a:rPr lang="en-US" altLang="ko-KR" dirty="0" smtClean="0"/>
              <a:t> </a:t>
            </a:r>
            <a:r>
              <a:rPr lang="en-US" altLang="ko-KR" dirty="0"/>
              <a:t>0)</a:t>
            </a:r>
            <a:endParaRPr lang="ko-KR" altLang="en-US" dirty="0"/>
          </a:p>
          <a:p>
            <a:pPr lvl="3" eaLnBrk="1" hangingPunct="1">
              <a:lnSpc>
                <a:spcPct val="60000"/>
              </a:lnSpc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루트노드</a:t>
            </a:r>
            <a:r>
              <a:rPr lang="ko-KR" altLang="en-US" dirty="0"/>
              <a:t> </a:t>
            </a:r>
            <a:r>
              <a:rPr lang="en-US" altLang="ko-KR" dirty="0"/>
              <a:t>- A</a:t>
            </a:r>
          </a:p>
          <a:p>
            <a:pPr lvl="2" eaLnBrk="1" hangingPunct="1">
              <a:lnSpc>
                <a:spcPct val="170000"/>
              </a:lnSpc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간선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/>
              <a:t>edge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노드를</a:t>
            </a:r>
            <a:r>
              <a:rPr lang="ko-KR" altLang="en-US" dirty="0"/>
              <a:t> 연결하는 선</a:t>
            </a:r>
            <a:r>
              <a:rPr lang="en-US" altLang="ko-KR" dirty="0"/>
              <a:t>. </a:t>
            </a:r>
            <a:r>
              <a:rPr lang="ko-KR" altLang="en-US" dirty="0" smtClean="0"/>
              <a:t>부모</a:t>
            </a:r>
            <a:r>
              <a:rPr lang="en-US" altLang="ko-KR" baseline="30000" dirty="0"/>
              <a:t>Parent</a:t>
            </a:r>
            <a:r>
              <a:rPr lang="ko-KR" altLang="en-US" dirty="0" smtClean="0"/>
              <a:t>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smtClean="0"/>
              <a:t>자식</a:t>
            </a:r>
            <a:r>
              <a:rPr lang="en-US" altLang="ko-KR" baseline="30000" dirty="0"/>
              <a:t>Child</a:t>
            </a:r>
            <a:r>
              <a:rPr lang="ko-KR" altLang="en-US" dirty="0" smtClean="0"/>
              <a:t> </a:t>
            </a:r>
            <a:r>
              <a:rPr lang="ko-KR" altLang="en-US" dirty="0" err="1"/>
              <a:t>노드를</a:t>
            </a:r>
            <a:r>
              <a:rPr lang="ko-KR" altLang="en-US" dirty="0"/>
              <a:t> 연결</a:t>
            </a:r>
          </a:p>
          <a:p>
            <a:pPr lvl="2" eaLnBrk="1" hangingPunct="1"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형제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sibling node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같은 부모 </a:t>
            </a:r>
            <a:r>
              <a:rPr lang="ko-KR" altLang="en-US" dirty="0" err="1"/>
              <a:t>노드의</a:t>
            </a:r>
            <a:r>
              <a:rPr lang="ko-KR" altLang="en-US" dirty="0"/>
              <a:t> 자식 </a:t>
            </a:r>
            <a:r>
              <a:rPr lang="ko-KR" altLang="en-US" dirty="0" err="1"/>
              <a:t>노드들</a:t>
            </a:r>
            <a:endParaRPr lang="ko-KR" altLang="en-US" dirty="0"/>
          </a:p>
          <a:p>
            <a:pPr lvl="3" eaLnBrk="1" hangingPunct="1">
              <a:lnSpc>
                <a:spcPct val="70000"/>
              </a:lnSpc>
              <a:defRPr/>
            </a:pPr>
            <a:r>
              <a:rPr lang="en-US" altLang="ko-KR" dirty="0"/>
              <a:t>B,C,D</a:t>
            </a:r>
            <a:r>
              <a:rPr lang="ko-KR" altLang="en-US" dirty="0"/>
              <a:t>는 형제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 eaLnBrk="1" hangingPunct="1">
              <a:lnSpc>
                <a:spcPct val="170000"/>
              </a:lnSpc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조상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Ancestor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 smtClean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간선을 따라 루트 </a:t>
            </a:r>
            <a:r>
              <a:rPr lang="ko-KR" altLang="en-US" dirty="0" err="1"/>
              <a:t>노드까지</a:t>
            </a:r>
            <a:r>
              <a:rPr lang="ko-KR" altLang="en-US" dirty="0"/>
              <a:t> </a:t>
            </a:r>
            <a:r>
              <a:rPr lang="ko-KR" altLang="en-US" dirty="0" smtClean="0"/>
              <a:t>경로에 </a:t>
            </a:r>
            <a:r>
              <a:rPr lang="ko-KR" altLang="en-US" dirty="0"/>
              <a:t>있는 모든 </a:t>
            </a:r>
            <a:r>
              <a:rPr lang="ko-KR" altLang="en-US" dirty="0" err="1"/>
              <a:t>노드들</a:t>
            </a:r>
            <a:endParaRPr lang="ko-KR" altLang="en-US" dirty="0"/>
          </a:p>
          <a:p>
            <a:pPr lvl="3" eaLnBrk="1" hangingPunct="1">
              <a:lnSpc>
                <a:spcPct val="50000"/>
              </a:lnSpc>
              <a:defRPr/>
            </a:pP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의 조상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: F, B, A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서브 트리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subtree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부노</a:t>
            </a:r>
            <a:r>
              <a:rPr lang="ko-KR" altLang="en-US" dirty="0"/>
              <a:t> </a:t>
            </a:r>
            <a:r>
              <a:rPr lang="ko-KR" altLang="en-US" dirty="0" err="1"/>
              <a:t>노드와</a:t>
            </a:r>
            <a:r>
              <a:rPr lang="ko-KR" altLang="en-US" dirty="0"/>
              <a:t> 연결된 간선을 끊었을 때 생성되는 트리</a:t>
            </a:r>
          </a:p>
          <a:p>
            <a:pPr lvl="3" eaLnBrk="1" hangingPunct="1">
              <a:lnSpc>
                <a:spcPct val="60000"/>
              </a:lnSpc>
              <a:defRPr/>
            </a:pPr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자식 </a:t>
            </a:r>
            <a:r>
              <a:rPr lang="ko-KR" altLang="en-US" dirty="0" err="1"/>
              <a:t>노드의</a:t>
            </a:r>
            <a:r>
              <a:rPr lang="ko-KR" altLang="en-US" dirty="0"/>
              <a:t> 개수 만큼 서브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가짐</a:t>
            </a:r>
            <a:endParaRPr lang="en-US" altLang="ko-KR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자손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ko-KR" altLang="en-US" b="1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서브 </a:t>
            </a:r>
            <a:r>
              <a:rPr lang="ko-KR" altLang="en-US" dirty="0" err="1"/>
              <a:t>트리에</a:t>
            </a:r>
            <a:r>
              <a:rPr lang="ko-KR" altLang="en-US" dirty="0"/>
              <a:t> 있는 하위 레벨의 </a:t>
            </a:r>
            <a:r>
              <a:rPr lang="ko-KR" altLang="en-US" dirty="0" err="1"/>
              <a:t>노드들</a:t>
            </a:r>
            <a:endParaRPr lang="ko-KR" altLang="en-US" dirty="0"/>
          </a:p>
          <a:p>
            <a:pPr lvl="3" eaLnBrk="1" hangingPunct="1">
              <a:lnSpc>
                <a:spcPct val="70000"/>
              </a:lnSpc>
              <a:defRPr/>
            </a:pPr>
            <a:r>
              <a:rPr lang="en-US" altLang="ko-KR" dirty="0"/>
              <a:t>B</a:t>
            </a:r>
            <a:r>
              <a:rPr lang="ko-KR" altLang="en-US" dirty="0"/>
              <a:t>의 자손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E,F,K,L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smtClean="0"/>
              <a:t>노드 </a:t>
            </a:r>
            <a:r>
              <a:rPr lang="en-US" altLang="ko-KR" smtClean="0"/>
              <a:t>10</a:t>
            </a:r>
            <a:r>
              <a:rPr lang="ko-KR" altLang="en-US" smtClean="0"/>
              <a:t>을 삭제하는 경우에 대한 단순 연결 리스트 표현</a:t>
            </a:r>
          </a:p>
          <a:p>
            <a:pPr lvl="2"/>
            <a:endParaRPr lang="ko-KR" altLang="en-US" smtClean="0"/>
          </a:p>
        </p:txBody>
      </p:sp>
      <p:sp>
        <p:nvSpPr>
          <p:cNvPr id="686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" y="1438902"/>
            <a:ext cx="7272808" cy="500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삭제할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노드가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자식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노드를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두 개 가진 경우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=2)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의 삭제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연산</a:t>
            </a: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ko-KR" altLang="en-US" dirty="0"/>
              <a:t>삭제하면</a:t>
            </a:r>
            <a:r>
              <a:rPr lang="en-US" altLang="ko-KR" dirty="0"/>
              <a:t>, </a:t>
            </a:r>
            <a:r>
              <a:rPr lang="ko-KR" altLang="en-US" dirty="0"/>
              <a:t>자식 </a:t>
            </a:r>
            <a:r>
              <a:rPr lang="ko-KR" altLang="en-US" dirty="0" err="1"/>
              <a:t>노드들은</a:t>
            </a:r>
            <a:r>
              <a:rPr lang="ko-KR" altLang="en-US" dirty="0"/>
              <a:t> </a:t>
            </a:r>
            <a:r>
              <a:rPr lang="ko-KR" altLang="en-US" dirty="0" err="1"/>
              <a:t>트리에서</a:t>
            </a:r>
            <a:r>
              <a:rPr lang="ko-KR" altLang="en-US" dirty="0"/>
              <a:t> 연결이 끊어져서 고아가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후속 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삭제한 </a:t>
            </a:r>
            <a:r>
              <a:rPr lang="ko-KR" altLang="en-US" dirty="0" err="1"/>
              <a:t>노드의</a:t>
            </a:r>
            <a:r>
              <a:rPr lang="ko-KR" altLang="en-US" dirty="0"/>
              <a:t> 자리를 자손 </a:t>
            </a:r>
            <a:r>
              <a:rPr lang="ko-KR" altLang="en-US" dirty="0" err="1"/>
              <a:t>노드들</a:t>
            </a:r>
            <a:r>
              <a:rPr lang="ko-KR" altLang="en-US" dirty="0"/>
              <a:t> 중에서 선택한 후계자에게 </a:t>
            </a:r>
            <a:r>
              <a:rPr lang="ko-KR" altLang="en-US" dirty="0" smtClean="0"/>
              <a:t>물려줌</a:t>
            </a:r>
            <a:endParaRPr lang="en-US" altLang="ko-KR" dirty="0"/>
          </a:p>
          <a:p>
            <a:pPr lvl="4" eaLnBrk="1" hangingPunct="1">
              <a:lnSpc>
                <a:spcPct val="70000"/>
              </a:lnSpc>
              <a:defRPr/>
            </a:pP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후계자 선택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err="1" smtClean="0"/>
              <a:t>왼쪾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서브트리에서</a:t>
            </a:r>
            <a:r>
              <a:rPr lang="ko-KR" altLang="en-US" dirty="0" smtClean="0"/>
              <a:t> 가장 큰 </a:t>
            </a:r>
            <a:r>
              <a:rPr lang="ko-KR" altLang="en-US" dirty="0" err="1" smtClean="0"/>
              <a:t>자손노드</a:t>
            </a:r>
            <a:r>
              <a:rPr lang="ko-KR" altLang="en-US" dirty="0" smtClean="0"/>
              <a:t> 선택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왼쪽 </a:t>
            </a:r>
            <a:r>
              <a:rPr lang="ko-KR" altLang="en-US" dirty="0" err="1" smtClean="0"/>
              <a:t>서브트리의</a:t>
            </a:r>
            <a:r>
              <a:rPr lang="ko-KR" altLang="en-US" dirty="0" smtClean="0"/>
              <a:t> 오른쪽 링크를 따라 계속 이동하여 오른쪽 링크 필드가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오른쪽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후계자가 됨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/>
              <a:t>오른쪽 </a:t>
            </a:r>
            <a:r>
              <a:rPr lang="ko-KR" altLang="en-US" dirty="0" err="1" smtClean="0"/>
              <a:t>서브트리에서</a:t>
            </a:r>
            <a:r>
              <a:rPr lang="ko-KR" altLang="en-US" dirty="0" smtClean="0"/>
              <a:t> 가장 작은 </a:t>
            </a:r>
            <a:r>
              <a:rPr lang="ko-KR" altLang="en-US" dirty="0" err="1" smtClean="0"/>
              <a:t>자손노드</a:t>
            </a:r>
            <a:r>
              <a:rPr lang="ko-KR" altLang="en-US" dirty="0" smtClean="0"/>
              <a:t> 선택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</a:t>
            </a:r>
            <a:r>
              <a:rPr lang="ko-KR" altLang="en-US" dirty="0" err="1" smtClean="0"/>
              <a:t>서브트리에서</a:t>
            </a:r>
            <a:r>
              <a:rPr lang="ko-KR" altLang="en-US" dirty="0" smtClean="0"/>
              <a:t> 왼쪽 링크를 따라 계속 이동하여 왼쪽 링크 필드가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왼쪽에 있는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후계자가 됨</a:t>
            </a:r>
            <a:endParaRPr lang="ko-KR" altLang="en-US" dirty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696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삭제한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자리를 물려받을 수 있는 자</a:t>
            </a:r>
            <a:r>
              <a:rPr lang="ko-KR" altLang="en-US" dirty="0"/>
              <a:t>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endParaRPr lang="ko-KR" altLang="en-US" sz="1600" dirty="0" smtClean="0"/>
          </a:p>
          <a:p>
            <a:pPr lvl="2"/>
            <a:endParaRPr lang="ko-KR" altLang="en-US" dirty="0" smtClean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0" y="1504540"/>
            <a:ext cx="75152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을 삭제하는 경우</a:t>
            </a:r>
            <a:endParaRPr lang="ko-KR" altLang="en-US" sz="1600" dirty="0" smtClean="0"/>
          </a:p>
          <a:p>
            <a:pPr lvl="2"/>
            <a:endParaRPr lang="ko-KR" altLang="en-US" dirty="0" smtClean="0"/>
          </a:p>
        </p:txBody>
      </p:sp>
      <p:sp>
        <p:nvSpPr>
          <p:cNvPr id="716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76" y="1302066"/>
            <a:ext cx="6611047" cy="273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76" y="4147417"/>
            <a:ext cx="6912768" cy="24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후계자로 선택한 경우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ko-KR" altLang="en-US" dirty="0" smtClean="0"/>
              <a:t>① 후계자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원래자리에서</a:t>
            </a:r>
            <a:r>
              <a:rPr lang="ko-KR" altLang="en-US" dirty="0" smtClean="0"/>
              <a:t> 삭제하여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삭제노드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의 자리를 물려줌</a:t>
            </a:r>
            <a:endParaRPr lang="en-US" altLang="ko-KR" dirty="0" smtClean="0"/>
          </a:p>
          <a:p>
            <a:pPr lvl="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ko-KR" dirty="0" smtClean="0"/>
              <a:t>② </a:t>
            </a:r>
            <a:r>
              <a:rPr lang="ko-KR" altLang="en-US" dirty="0" smtClean="0"/>
              <a:t>후계자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원래자리는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자식노드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에게 물려주어 이진 탐색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재구성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자식노드가</a:t>
            </a:r>
            <a:r>
              <a:rPr lang="ko-KR" altLang="en-US" dirty="0" smtClean="0"/>
              <a:t> 하나인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삭제 연산의 후속처리 수행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 eaLnBrk="1" hangingPunct="1">
              <a:lnSpc>
                <a:spcPct val="240000"/>
              </a:lnSpc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후계자로 선택한 경우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ko-KR" altLang="en-US" dirty="0" smtClean="0"/>
              <a:t>① 후계자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원래자리에서</a:t>
            </a:r>
            <a:r>
              <a:rPr lang="ko-KR" altLang="en-US" dirty="0" smtClean="0"/>
              <a:t> 삭제하여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삭제노드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의 자리를 물려줌</a:t>
            </a:r>
            <a:endParaRPr lang="en-US" altLang="ko-KR" dirty="0" smtClean="0"/>
          </a:p>
          <a:p>
            <a:pPr lvl="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ko-KR" dirty="0" smtClean="0"/>
              <a:t>② </a:t>
            </a:r>
            <a:r>
              <a:rPr lang="ko-KR" altLang="en-US" dirty="0" smtClean="0"/>
              <a:t>후계자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원래자리는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자식노드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에게 물려주어 이진 탐색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재구성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자식노드가</a:t>
            </a:r>
            <a:r>
              <a:rPr lang="ko-KR" altLang="en-US" dirty="0" smtClean="0"/>
              <a:t> 하나인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삭제 연산의 후속처리 수행</a:t>
            </a:r>
            <a:r>
              <a:rPr lang="en-US" altLang="ko-KR" dirty="0" smtClean="0"/>
              <a:t>)</a:t>
            </a:r>
          </a:p>
          <a:p>
            <a:pPr lvl="2"/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r>
              <a:rPr lang="ko-KR" altLang="en-US" smtClean="0"/>
              <a:t>노드 </a:t>
            </a:r>
            <a:r>
              <a:rPr lang="en-US" altLang="ko-KR" smtClean="0"/>
              <a:t>5</a:t>
            </a:r>
            <a:r>
              <a:rPr lang="ko-KR" altLang="en-US" smtClean="0"/>
              <a:t>를 후계자로 선택한 경우</a:t>
            </a:r>
          </a:p>
          <a:p>
            <a:pPr lvl="2"/>
            <a:endParaRPr lang="ko-KR" altLang="en-US" smtClean="0"/>
          </a:p>
        </p:txBody>
      </p:sp>
      <p:sp>
        <p:nvSpPr>
          <p:cNvPr id="737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</a:p>
        </p:txBody>
      </p:sp>
      <p:grpSp>
        <p:nvGrpSpPr>
          <p:cNvPr id="73732" name="Group 2"/>
          <p:cNvGrpSpPr>
            <a:grpSpLocks/>
          </p:cNvGrpSpPr>
          <p:nvPr/>
        </p:nvGrpSpPr>
        <p:grpSpPr bwMode="auto">
          <a:xfrm>
            <a:off x="2401888" y="3621088"/>
            <a:ext cx="1050925" cy="431800"/>
            <a:chOff x="3168" y="1117"/>
            <a:chExt cx="662" cy="272"/>
          </a:xfrm>
        </p:grpSpPr>
        <p:sp>
          <p:nvSpPr>
            <p:cNvPr id="73756" name="Line 3"/>
            <p:cNvSpPr>
              <a:spLocks noChangeShapeType="1"/>
            </p:cNvSpPr>
            <p:nvPr/>
          </p:nvSpPr>
          <p:spPr bwMode="auto">
            <a:xfrm flipV="1">
              <a:off x="3168" y="1117"/>
              <a:ext cx="363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757" name="Line 4"/>
            <p:cNvSpPr>
              <a:spLocks noChangeShapeType="1"/>
            </p:cNvSpPr>
            <p:nvPr/>
          </p:nvSpPr>
          <p:spPr bwMode="auto">
            <a:xfrm>
              <a:off x="3544" y="1117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3138488" y="4340225"/>
            <a:ext cx="360362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346450" y="4005263"/>
            <a:ext cx="355600" cy="3365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72000" anchor="ctr"/>
          <a:lstStyle/>
          <a:p>
            <a:pPr>
              <a:defRPr/>
            </a:pPr>
            <a:endParaRPr lang="ko-KR" altLang="ko-KR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735" name="Line 9"/>
          <p:cNvSpPr>
            <a:spLocks noChangeShapeType="1"/>
          </p:cNvSpPr>
          <p:nvPr/>
        </p:nvSpPr>
        <p:spPr bwMode="auto">
          <a:xfrm>
            <a:off x="5057775" y="3621088"/>
            <a:ext cx="454025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3736" name="Group 10"/>
          <p:cNvGrpSpPr>
            <a:grpSpLocks/>
          </p:cNvGrpSpPr>
          <p:nvPr/>
        </p:nvGrpSpPr>
        <p:grpSpPr bwMode="auto">
          <a:xfrm>
            <a:off x="3076575" y="2925763"/>
            <a:ext cx="1873250" cy="504825"/>
            <a:chOff x="1791" y="416"/>
            <a:chExt cx="1433" cy="318"/>
          </a:xfrm>
        </p:grpSpPr>
        <p:sp>
          <p:nvSpPr>
            <p:cNvPr id="73754" name="Line 11"/>
            <p:cNvSpPr>
              <a:spLocks noChangeShapeType="1"/>
            </p:cNvSpPr>
            <p:nvPr/>
          </p:nvSpPr>
          <p:spPr bwMode="auto">
            <a:xfrm flipV="1">
              <a:off x="1791" y="416"/>
              <a:ext cx="707" cy="2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755" name="Line 12"/>
            <p:cNvSpPr>
              <a:spLocks noChangeShapeType="1"/>
            </p:cNvSpPr>
            <p:nvPr/>
          </p:nvSpPr>
          <p:spPr bwMode="auto">
            <a:xfrm>
              <a:off x="2498" y="416"/>
              <a:ext cx="726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817938" y="2574925"/>
            <a:ext cx="355600" cy="3365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>
              <a:defRPr/>
            </a:pPr>
            <a:endParaRPr lang="ko-KR" altLang="ko-KR" sz="16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2824163" y="3305175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851400" y="3319463"/>
            <a:ext cx="355600" cy="3365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 algn="ctr"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2144713" y="4005263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73741" name="Line 17"/>
          <p:cNvSpPr>
            <a:spLocks noChangeShapeType="1"/>
          </p:cNvSpPr>
          <p:nvPr/>
        </p:nvSpPr>
        <p:spPr bwMode="auto">
          <a:xfrm flipV="1">
            <a:off x="5283200" y="4341813"/>
            <a:ext cx="360363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42" name="Line 18"/>
          <p:cNvSpPr>
            <a:spLocks noChangeShapeType="1"/>
          </p:cNvSpPr>
          <p:nvPr/>
        </p:nvSpPr>
        <p:spPr bwMode="auto">
          <a:xfrm flipH="1" flipV="1">
            <a:off x="5635625" y="4341813"/>
            <a:ext cx="295275" cy="37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5105400" y="4667250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 algn="ctr"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11</a:t>
            </a:r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5754688" y="4656138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 algn="ctr"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16</a:t>
            </a: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457825" y="4006850"/>
            <a:ext cx="355600" cy="3365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 algn="ctr"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14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3513138" y="2268538"/>
            <a:ext cx="965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 삭제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2960688" y="4665663"/>
            <a:ext cx="355600" cy="3365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73748" name="Freeform 24"/>
          <p:cNvSpPr>
            <a:spLocks/>
          </p:cNvSpPr>
          <p:nvPr/>
        </p:nvSpPr>
        <p:spPr bwMode="auto">
          <a:xfrm>
            <a:off x="1835150" y="3068638"/>
            <a:ext cx="2232025" cy="2160587"/>
          </a:xfrm>
          <a:custGeom>
            <a:avLst/>
            <a:gdLst>
              <a:gd name="T0" fmla="*/ 2147483647 w 1572"/>
              <a:gd name="T1" fmla="*/ 2147483647 h 1384"/>
              <a:gd name="T2" fmla="*/ 2147483647 w 1572"/>
              <a:gd name="T3" fmla="*/ 2147483647 h 1384"/>
              <a:gd name="T4" fmla="*/ 2147483647 w 1572"/>
              <a:gd name="T5" fmla="*/ 2147483647 h 1384"/>
              <a:gd name="T6" fmla="*/ 2147483647 w 1572"/>
              <a:gd name="T7" fmla="*/ 2147483647 h 1384"/>
              <a:gd name="T8" fmla="*/ 2147483647 w 1572"/>
              <a:gd name="T9" fmla="*/ 2147483647 h 1384"/>
              <a:gd name="T10" fmla="*/ 2147483647 w 1572"/>
              <a:gd name="T11" fmla="*/ 2147483647 h 1384"/>
              <a:gd name="T12" fmla="*/ 2147483647 w 1572"/>
              <a:gd name="T13" fmla="*/ 0 h 13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72"/>
              <a:gd name="T22" fmla="*/ 0 h 1384"/>
              <a:gd name="T23" fmla="*/ 1572 w 1572"/>
              <a:gd name="T24" fmla="*/ 1384 h 13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72" h="1384">
                <a:moveTo>
                  <a:pt x="854" y="46"/>
                </a:moveTo>
                <a:cubicBezTo>
                  <a:pt x="778" y="76"/>
                  <a:pt x="703" y="106"/>
                  <a:pt x="582" y="227"/>
                </a:cubicBezTo>
                <a:cubicBezTo>
                  <a:pt x="461" y="348"/>
                  <a:pt x="211" y="612"/>
                  <a:pt x="128" y="771"/>
                </a:cubicBezTo>
                <a:cubicBezTo>
                  <a:pt x="45" y="930"/>
                  <a:pt x="0" y="1104"/>
                  <a:pt x="83" y="1180"/>
                </a:cubicBezTo>
                <a:cubicBezTo>
                  <a:pt x="166" y="1256"/>
                  <a:pt x="385" y="1225"/>
                  <a:pt x="627" y="1225"/>
                </a:cubicBezTo>
                <a:cubicBezTo>
                  <a:pt x="869" y="1225"/>
                  <a:pt x="1496" y="1384"/>
                  <a:pt x="1534" y="1180"/>
                </a:cubicBezTo>
                <a:cubicBezTo>
                  <a:pt x="1572" y="976"/>
                  <a:pt x="1213" y="488"/>
                  <a:pt x="854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Oval 26"/>
          <p:cNvSpPr>
            <a:spLocks noChangeArrowheads="1"/>
          </p:cNvSpPr>
          <p:nvPr/>
        </p:nvSpPr>
        <p:spPr bwMode="auto">
          <a:xfrm>
            <a:off x="3822700" y="2579688"/>
            <a:ext cx="355600" cy="33655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  <a:prstDash val="dash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>
              <a:defRPr/>
            </a:pPr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sz="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6" name="Oval 27"/>
          <p:cNvSpPr>
            <a:spLocks noChangeArrowheads="1"/>
          </p:cNvSpPr>
          <p:nvPr/>
        </p:nvSpPr>
        <p:spPr bwMode="auto">
          <a:xfrm>
            <a:off x="3346450" y="4019550"/>
            <a:ext cx="355600" cy="336550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5507038" y="1474788"/>
            <a:ext cx="1733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노드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5507038" y="1855788"/>
            <a:ext cx="29035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삭제한 노드의 자리를 </a:t>
            </a:r>
          </a:p>
          <a:p>
            <a:pPr eaLnBrk="1" hangingPunct="1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후계자에게 물려주기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5516563" y="2487613"/>
            <a:ext cx="316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후계자노드의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원래자리를</a:t>
            </a:r>
          </a:p>
          <a:p>
            <a:pPr eaLnBrk="1" hangingPunct="1"/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자식노드에게 물려주기</a:t>
            </a:r>
          </a:p>
        </p:txBody>
      </p:sp>
    </p:spTree>
    <p:extLst>
      <p:ext uri="{BB962C8B-B14F-4D97-AF65-F5344CB8AC3E}">
        <p14:creationId xmlns:p14="http://schemas.microsoft.com/office/powerpoint/2010/main" val="278264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xit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4971E-6 L 0.05173 -0.2134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-106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671 L 0.04218 -0.094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" y="-5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/>
      <p:bldP spid="23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r>
              <a:rPr lang="ko-KR" altLang="en-US" smtClean="0"/>
              <a:t>노드 </a:t>
            </a:r>
            <a:r>
              <a:rPr lang="en-US" altLang="ko-KR" smtClean="0"/>
              <a:t>8</a:t>
            </a:r>
            <a:r>
              <a:rPr lang="ko-KR" altLang="en-US" smtClean="0"/>
              <a:t>을 후계자로 선택한 경우</a:t>
            </a:r>
          </a:p>
          <a:p>
            <a:pPr lvl="2"/>
            <a:endParaRPr lang="ko-KR" altLang="en-US" smtClean="0"/>
          </a:p>
        </p:txBody>
      </p:sp>
      <p:sp>
        <p:nvSpPr>
          <p:cNvPr id="747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4748213" y="3489325"/>
            <a:ext cx="454025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4757" name="Group 3"/>
          <p:cNvGrpSpPr>
            <a:grpSpLocks/>
          </p:cNvGrpSpPr>
          <p:nvPr/>
        </p:nvGrpSpPr>
        <p:grpSpPr bwMode="auto">
          <a:xfrm>
            <a:off x="2767013" y="2794000"/>
            <a:ext cx="1873250" cy="504825"/>
            <a:chOff x="1791" y="416"/>
            <a:chExt cx="1433" cy="318"/>
          </a:xfrm>
        </p:grpSpPr>
        <p:sp>
          <p:nvSpPr>
            <p:cNvPr id="74781" name="Line 4"/>
            <p:cNvSpPr>
              <a:spLocks noChangeShapeType="1"/>
            </p:cNvSpPr>
            <p:nvPr/>
          </p:nvSpPr>
          <p:spPr bwMode="auto">
            <a:xfrm flipV="1">
              <a:off x="1791" y="416"/>
              <a:ext cx="707" cy="2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782" name="Line 5"/>
            <p:cNvSpPr>
              <a:spLocks noChangeShapeType="1"/>
            </p:cNvSpPr>
            <p:nvPr/>
          </p:nvSpPr>
          <p:spPr bwMode="auto">
            <a:xfrm>
              <a:off x="2498" y="416"/>
              <a:ext cx="726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521200" y="3167063"/>
            <a:ext cx="396875" cy="3889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72000" anchor="ctr"/>
          <a:lstStyle/>
          <a:p>
            <a:pPr>
              <a:defRPr/>
            </a:pPr>
            <a:endParaRPr lang="ko-KR" altLang="ko-KR" sz="18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4759" name="Group 7"/>
          <p:cNvGrpSpPr>
            <a:grpSpLocks/>
          </p:cNvGrpSpPr>
          <p:nvPr/>
        </p:nvGrpSpPr>
        <p:grpSpPr bwMode="auto">
          <a:xfrm>
            <a:off x="2092325" y="3489325"/>
            <a:ext cx="1050925" cy="431800"/>
            <a:chOff x="3168" y="1117"/>
            <a:chExt cx="662" cy="272"/>
          </a:xfrm>
        </p:grpSpPr>
        <p:sp>
          <p:nvSpPr>
            <p:cNvPr id="74779" name="Line 8"/>
            <p:cNvSpPr>
              <a:spLocks noChangeShapeType="1"/>
            </p:cNvSpPr>
            <p:nvPr/>
          </p:nvSpPr>
          <p:spPr bwMode="auto">
            <a:xfrm flipV="1">
              <a:off x="3168" y="1117"/>
              <a:ext cx="363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780" name="Line 9"/>
            <p:cNvSpPr>
              <a:spLocks noChangeShapeType="1"/>
            </p:cNvSpPr>
            <p:nvPr/>
          </p:nvSpPr>
          <p:spPr bwMode="auto">
            <a:xfrm>
              <a:off x="3544" y="1117"/>
              <a:ext cx="28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514600" y="3173413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1835150" y="3873500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033713" y="3875088"/>
            <a:ext cx="355600" cy="336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795838" y="3875088"/>
            <a:ext cx="1004887" cy="996950"/>
            <a:chOff x="3483" y="2152"/>
            <a:chExt cx="633" cy="628"/>
          </a:xfrm>
        </p:grpSpPr>
        <p:sp>
          <p:nvSpPr>
            <p:cNvPr id="74774" name="Line 14"/>
            <p:cNvSpPr>
              <a:spLocks noChangeShapeType="1"/>
            </p:cNvSpPr>
            <p:nvPr/>
          </p:nvSpPr>
          <p:spPr bwMode="auto">
            <a:xfrm flipV="1">
              <a:off x="3595" y="2363"/>
              <a:ext cx="227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775" name="Line 15"/>
            <p:cNvSpPr>
              <a:spLocks noChangeShapeType="1"/>
            </p:cNvSpPr>
            <p:nvPr/>
          </p:nvSpPr>
          <p:spPr bwMode="auto">
            <a:xfrm flipH="1" flipV="1">
              <a:off x="3817" y="2363"/>
              <a:ext cx="186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83" y="2568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11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892" y="2561"/>
              <a:ext cx="224" cy="2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16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705" y="2152"/>
              <a:ext cx="224" cy="21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14</a:t>
              </a:r>
            </a:p>
          </p:txBody>
        </p:sp>
      </p:grpSp>
      <p:sp>
        <p:nvSpPr>
          <p:cNvPr id="74764" name="Line 19"/>
          <p:cNvSpPr>
            <a:spLocks noChangeShapeType="1"/>
          </p:cNvSpPr>
          <p:nvPr/>
        </p:nvSpPr>
        <p:spPr bwMode="auto">
          <a:xfrm flipV="1">
            <a:off x="2828925" y="4208463"/>
            <a:ext cx="360363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2651125" y="4533900"/>
            <a:ext cx="355600" cy="3365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74766" name="Freeform 21"/>
          <p:cNvSpPr>
            <a:spLocks/>
          </p:cNvSpPr>
          <p:nvPr/>
        </p:nvSpPr>
        <p:spPr bwMode="auto">
          <a:xfrm rot="596157">
            <a:off x="4159250" y="3124200"/>
            <a:ext cx="2027238" cy="1871663"/>
          </a:xfrm>
          <a:custGeom>
            <a:avLst/>
            <a:gdLst>
              <a:gd name="T0" fmla="*/ 2147483647 w 1482"/>
              <a:gd name="T1" fmla="*/ 2147483647 h 1634"/>
              <a:gd name="T2" fmla="*/ 2147483647 w 1482"/>
              <a:gd name="T3" fmla="*/ 2147483647 h 1634"/>
              <a:gd name="T4" fmla="*/ 2147483647 w 1482"/>
              <a:gd name="T5" fmla="*/ 2147483647 h 1634"/>
              <a:gd name="T6" fmla="*/ 2147483647 w 1482"/>
              <a:gd name="T7" fmla="*/ 2147483647 h 1634"/>
              <a:gd name="T8" fmla="*/ 2147483647 w 1482"/>
              <a:gd name="T9" fmla="*/ 2147483647 h 1634"/>
              <a:gd name="T10" fmla="*/ 2147483647 w 1482"/>
              <a:gd name="T11" fmla="*/ 2147483647 h 1634"/>
              <a:gd name="T12" fmla="*/ 2147483647 w 1482"/>
              <a:gd name="T13" fmla="*/ 2147483647 h 1634"/>
              <a:gd name="T14" fmla="*/ 2147483647 w 1482"/>
              <a:gd name="T15" fmla="*/ 2147483647 h 1634"/>
              <a:gd name="T16" fmla="*/ 2147483647 w 1482"/>
              <a:gd name="T17" fmla="*/ 2147483647 h 1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82"/>
              <a:gd name="T28" fmla="*/ 0 h 1634"/>
              <a:gd name="T29" fmla="*/ 1482 w 1482"/>
              <a:gd name="T30" fmla="*/ 1634 h 16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82" h="1634">
                <a:moveTo>
                  <a:pt x="158" y="129"/>
                </a:moveTo>
                <a:cubicBezTo>
                  <a:pt x="165" y="64"/>
                  <a:pt x="173" y="0"/>
                  <a:pt x="158" y="174"/>
                </a:cubicBezTo>
                <a:cubicBezTo>
                  <a:pt x="143" y="348"/>
                  <a:pt x="83" y="953"/>
                  <a:pt x="68" y="1172"/>
                </a:cubicBezTo>
                <a:cubicBezTo>
                  <a:pt x="53" y="1391"/>
                  <a:pt x="0" y="1413"/>
                  <a:pt x="68" y="1489"/>
                </a:cubicBezTo>
                <a:cubicBezTo>
                  <a:pt x="136" y="1565"/>
                  <a:pt x="264" y="1618"/>
                  <a:pt x="476" y="1626"/>
                </a:cubicBezTo>
                <a:cubicBezTo>
                  <a:pt x="688" y="1634"/>
                  <a:pt x="1194" y="1603"/>
                  <a:pt x="1338" y="1535"/>
                </a:cubicBezTo>
                <a:cubicBezTo>
                  <a:pt x="1482" y="1467"/>
                  <a:pt x="1459" y="1436"/>
                  <a:pt x="1338" y="1217"/>
                </a:cubicBezTo>
                <a:cubicBezTo>
                  <a:pt x="1217" y="998"/>
                  <a:pt x="808" y="408"/>
                  <a:pt x="612" y="219"/>
                </a:cubicBezTo>
                <a:cubicBezTo>
                  <a:pt x="416" y="30"/>
                  <a:pt x="287" y="56"/>
                  <a:pt x="158" y="83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3517900" y="2457450"/>
            <a:ext cx="355600" cy="3365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>
              <a:defRPr/>
            </a:pPr>
            <a:endParaRPr lang="ko-KR" altLang="ko-KR" sz="16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3213100" y="2151063"/>
            <a:ext cx="965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 삭제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val 27"/>
          <p:cNvSpPr>
            <a:spLocks noChangeArrowheads="1"/>
          </p:cNvSpPr>
          <p:nvPr/>
        </p:nvSpPr>
        <p:spPr bwMode="auto">
          <a:xfrm>
            <a:off x="3522663" y="2462213"/>
            <a:ext cx="355600" cy="33655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  <a:prstDash val="dash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>
              <a:defRPr/>
            </a:pPr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sz="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7" name="Oval 28"/>
          <p:cNvSpPr>
            <a:spLocks noChangeArrowheads="1"/>
          </p:cNvSpPr>
          <p:nvPr/>
        </p:nvSpPr>
        <p:spPr bwMode="auto">
          <a:xfrm>
            <a:off x="4541838" y="3187700"/>
            <a:ext cx="355600" cy="336550"/>
          </a:xfrm>
          <a:prstGeom prst="ellipse">
            <a:avLst/>
          </a:prstGeom>
          <a:solidFill>
            <a:srgbClr val="FF9933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2000" anchor="ctr"/>
          <a:lstStyle/>
          <a:p>
            <a:pPr algn="ctr">
              <a:defRPr/>
            </a:pPr>
            <a:r>
              <a:rPr lang="en-US" altLang="ko-KR" sz="1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5207000" y="1357313"/>
            <a:ext cx="1733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노드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5207000" y="1738313"/>
            <a:ext cx="29035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삭제한 노드의 자리를 </a:t>
            </a:r>
          </a:p>
          <a:p>
            <a:pPr eaLnBrk="1" hangingPunct="1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후계자에게 물려주기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216525" y="2370138"/>
            <a:ext cx="316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후계자노드의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원래자리를</a:t>
            </a:r>
          </a:p>
          <a:p>
            <a:pPr eaLnBrk="1" hangingPunct="1"/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자식노드에게 물려주기</a:t>
            </a:r>
          </a:p>
        </p:txBody>
      </p:sp>
    </p:spTree>
    <p:extLst>
      <p:ext uri="{BB962C8B-B14F-4D97-AF65-F5344CB8AC3E}">
        <p14:creationId xmlns:p14="http://schemas.microsoft.com/office/powerpoint/2010/main" val="38643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xit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68208E-6 L -0.11319 -0.1047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0" y="-52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4104E-6 L -0.06545 -0.0991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4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8" grpId="1" animBg="1"/>
      <p:bldP spid="25" grpId="0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이진 탐색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삭제</a:t>
            </a:r>
            <a:endParaRPr lang="ko-KR" altLang="en-US" dirty="0" smtClean="0"/>
          </a:p>
        </p:txBody>
      </p:sp>
      <p:sp>
        <p:nvSpPr>
          <p:cNvPr id="757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41540"/>
            <a:ext cx="8568952" cy="386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이진 탐색 트리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47856" cy="504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이진 탐색 트리의 연산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356p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6" y="1772816"/>
            <a:ext cx="2736304" cy="2813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01"/>
          <a:stretch/>
        </p:blipFill>
        <p:spPr>
          <a:xfrm>
            <a:off x="3047996" y="1737457"/>
            <a:ext cx="2978716" cy="4067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3818"/>
          <a:stretch/>
        </p:blipFill>
        <p:spPr>
          <a:xfrm>
            <a:off x="6068258" y="2291175"/>
            <a:ext cx="2980350" cy="34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ko-KR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차수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/>
              <a:t> </a:t>
            </a:r>
          </a:p>
          <a:p>
            <a:pPr lvl="3" eaLnBrk="1" hangingPunct="1">
              <a:lnSpc>
                <a:spcPct val="50000"/>
              </a:lnSpc>
              <a:defRPr/>
            </a:pPr>
            <a:r>
              <a:rPr lang="ko-KR" altLang="en-US" dirty="0" err="1"/>
              <a:t>노드의</a:t>
            </a:r>
            <a:r>
              <a:rPr lang="ko-KR" altLang="en-US" dirty="0"/>
              <a:t> 차수 </a:t>
            </a:r>
            <a:r>
              <a:rPr lang="en-US" altLang="ko-KR" dirty="0"/>
              <a:t>: </a:t>
            </a:r>
            <a:r>
              <a:rPr lang="ko-KR" altLang="en-US" dirty="0" err="1"/>
              <a:t>노드에</a:t>
            </a:r>
            <a:r>
              <a:rPr lang="ko-KR" altLang="en-US" dirty="0"/>
              <a:t> 연결된 자식 </a:t>
            </a:r>
            <a:r>
              <a:rPr lang="ko-KR" altLang="en-US" dirty="0" err="1"/>
              <a:t>노드의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ko-KR" dirty="0"/>
              <a:t>A</a:t>
            </a:r>
            <a:r>
              <a:rPr lang="ko-KR" altLang="en-US" dirty="0"/>
              <a:t>의 차수</a:t>
            </a:r>
            <a:r>
              <a:rPr lang="en-US" altLang="ko-KR" dirty="0"/>
              <a:t>=3, B</a:t>
            </a:r>
            <a:r>
              <a:rPr lang="ko-KR" altLang="en-US" dirty="0"/>
              <a:t>의 차수</a:t>
            </a:r>
            <a:r>
              <a:rPr lang="en-US" altLang="ko-KR" dirty="0"/>
              <a:t>=2, C</a:t>
            </a:r>
            <a:r>
              <a:rPr lang="ko-KR" altLang="en-US" dirty="0"/>
              <a:t>의 차수</a:t>
            </a:r>
            <a:r>
              <a:rPr lang="en-US" altLang="ko-KR" dirty="0"/>
              <a:t>=1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 err="1"/>
              <a:t>트리의</a:t>
            </a:r>
            <a:r>
              <a:rPr lang="ko-KR" altLang="en-US" dirty="0"/>
              <a:t> 차수 </a:t>
            </a:r>
            <a:r>
              <a:rPr lang="en-US" altLang="ko-KR" dirty="0"/>
              <a:t>: </a:t>
            </a:r>
            <a:r>
              <a:rPr lang="ko-KR" altLang="en-US" dirty="0" err="1"/>
              <a:t>트리에</a:t>
            </a:r>
            <a:r>
              <a:rPr lang="ko-KR" altLang="en-US" dirty="0"/>
              <a:t> 있는 </a:t>
            </a:r>
            <a:r>
              <a:rPr lang="ko-KR" altLang="en-US" dirty="0" err="1"/>
              <a:t>노드의</a:t>
            </a:r>
            <a:r>
              <a:rPr lang="ko-KR" altLang="en-US" dirty="0"/>
              <a:t> 차수 중에서 가장 큰 값</a:t>
            </a:r>
          </a:p>
          <a:p>
            <a:pPr lvl="4" eaLnBrk="1" hangingPunct="1">
              <a:lnSpc>
                <a:spcPct val="110000"/>
              </a:lnSpc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차수</a:t>
            </a:r>
            <a:r>
              <a:rPr lang="en-US" altLang="ko-KR" dirty="0"/>
              <a:t>=3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/>
              <a:t>단말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 err="1"/>
              <a:t>리프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en-US" altLang="ko-KR" dirty="0"/>
              <a:t>) : </a:t>
            </a:r>
            <a:r>
              <a:rPr lang="ko-KR" altLang="en-US" dirty="0"/>
              <a:t>차수가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ko-KR" altLang="en-US" dirty="0" err="1"/>
              <a:t>노드</a:t>
            </a:r>
            <a:r>
              <a:rPr lang="en-US" altLang="ko-KR" dirty="0"/>
              <a:t>.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없는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높이</a:t>
            </a:r>
            <a:r>
              <a:rPr lang="ko-KR" altLang="en-US" b="1" dirty="0"/>
              <a:t> 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 err="1"/>
              <a:t>노드의</a:t>
            </a:r>
            <a:r>
              <a:rPr lang="ko-KR" altLang="en-US" dirty="0"/>
              <a:t> 높이 </a:t>
            </a:r>
            <a:r>
              <a:rPr lang="en-US" altLang="ko-KR" dirty="0"/>
              <a:t>: </a:t>
            </a:r>
            <a:r>
              <a:rPr lang="ko-KR" altLang="en-US" dirty="0"/>
              <a:t>루트에서 </a:t>
            </a:r>
            <a:r>
              <a:rPr lang="ko-KR" altLang="en-US" dirty="0" err="1"/>
              <a:t>노드에</a:t>
            </a:r>
            <a:r>
              <a:rPr lang="ko-KR" altLang="en-US" dirty="0"/>
              <a:t> 이르는 간선의 수</a:t>
            </a:r>
            <a:r>
              <a:rPr lang="en-US" altLang="ko-KR" dirty="0"/>
              <a:t>. </a:t>
            </a:r>
            <a:r>
              <a:rPr lang="ko-KR" altLang="en-US" dirty="0" err="1"/>
              <a:t>노드의</a:t>
            </a:r>
            <a:r>
              <a:rPr lang="ko-KR" altLang="en-US" dirty="0"/>
              <a:t> 레벨</a:t>
            </a:r>
          </a:p>
          <a:p>
            <a:pPr lvl="4" eaLnBrk="1" hangingPunct="1">
              <a:lnSpc>
                <a:spcPct val="110000"/>
              </a:lnSpc>
              <a:defRPr/>
            </a:pPr>
            <a:r>
              <a:rPr lang="en-US" altLang="ko-KR" dirty="0"/>
              <a:t>B</a:t>
            </a:r>
            <a:r>
              <a:rPr lang="ko-KR" altLang="en-US" dirty="0"/>
              <a:t>의 높이</a:t>
            </a:r>
            <a:r>
              <a:rPr lang="en-US" altLang="ko-KR" dirty="0"/>
              <a:t>=1,  F</a:t>
            </a:r>
            <a:r>
              <a:rPr lang="ko-KR" altLang="en-US" dirty="0"/>
              <a:t>의 높이</a:t>
            </a:r>
            <a:r>
              <a:rPr lang="en-US" altLang="ko-KR" dirty="0"/>
              <a:t>=2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 err="1"/>
              <a:t>트리의</a:t>
            </a:r>
            <a:r>
              <a:rPr lang="ko-KR" altLang="en-US" dirty="0"/>
              <a:t> 높이 </a:t>
            </a:r>
            <a:r>
              <a:rPr lang="en-US" altLang="ko-KR" dirty="0"/>
              <a:t>: </a:t>
            </a:r>
            <a:r>
              <a:rPr lang="ko-KR" altLang="en-US" dirty="0" err="1"/>
              <a:t>트리에</a:t>
            </a:r>
            <a:r>
              <a:rPr lang="ko-KR" altLang="en-US" dirty="0"/>
              <a:t> 있는 </a:t>
            </a:r>
            <a:r>
              <a:rPr lang="ko-KR" altLang="en-US" dirty="0" err="1"/>
              <a:t>노드의</a:t>
            </a:r>
            <a:r>
              <a:rPr lang="ko-KR" altLang="en-US" dirty="0"/>
              <a:t> 높이 중에서 가장 큰 값</a:t>
            </a:r>
            <a:r>
              <a:rPr lang="en-US" altLang="ko-KR" dirty="0"/>
              <a:t>. </a:t>
            </a:r>
            <a:r>
              <a:rPr lang="ko-KR" altLang="en-US" dirty="0"/>
              <a:t>최대 레벨</a:t>
            </a:r>
          </a:p>
          <a:p>
            <a:pPr lvl="4" eaLnBrk="1" hangingPunct="1">
              <a:lnSpc>
                <a:spcPct val="110000"/>
              </a:lnSpc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높이</a:t>
            </a:r>
            <a:r>
              <a:rPr lang="en-US" altLang="ko-KR" dirty="0"/>
              <a:t>=3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AVL </a:t>
            </a:r>
            <a:r>
              <a:rPr lang="ko-KR" altLang="en-US" dirty="0" err="1"/>
              <a:t>트리의</a:t>
            </a:r>
            <a:r>
              <a:rPr lang="ko-KR" altLang="en-US" dirty="0"/>
              <a:t> 개념과 </a:t>
            </a:r>
            <a:r>
              <a:rPr lang="ko-KR" altLang="en-US" dirty="0" smtClean="0"/>
              <a:t>유형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/>
              <a:t>AVL </a:t>
            </a:r>
            <a:r>
              <a:rPr lang="ko-KR" altLang="en-US" dirty="0"/>
              <a:t>트리</a:t>
            </a:r>
            <a:r>
              <a:rPr lang="en-US" altLang="ko-KR" baseline="30000" dirty="0"/>
              <a:t>Adelson-</a:t>
            </a:r>
            <a:r>
              <a:rPr lang="en-US" altLang="ko-KR" baseline="30000" dirty="0" err="1"/>
              <a:t>Velskii</a:t>
            </a:r>
            <a:r>
              <a:rPr lang="en-US" altLang="ko-KR" baseline="30000" dirty="0"/>
              <a:t>, Landis Tree</a:t>
            </a:r>
            <a:r>
              <a:rPr lang="ko-KR" altLang="en-US" dirty="0"/>
              <a:t>는 대표적인 균형 </a:t>
            </a:r>
            <a:r>
              <a:rPr lang="ko-KR" altLang="en-US" dirty="0" smtClean="0"/>
              <a:t>이진 탐색 트리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/>
              <a:t>각 </a:t>
            </a:r>
            <a:r>
              <a:rPr lang="ko-KR" altLang="en-US" dirty="0" err="1"/>
              <a:t>노드에서</a:t>
            </a:r>
            <a:r>
              <a:rPr lang="ko-KR" altLang="en-US" dirty="0"/>
              <a:t> 왼쪽 서브 </a:t>
            </a:r>
            <a:r>
              <a:rPr lang="ko-KR" altLang="en-US" dirty="0" err="1"/>
              <a:t>트리의</a:t>
            </a:r>
            <a:r>
              <a:rPr lang="ko-KR" altLang="en-US" dirty="0"/>
              <a:t> 높이 </a:t>
            </a:r>
            <a:r>
              <a:rPr lang="en-US" altLang="ko-KR" dirty="0" err="1"/>
              <a:t>hL</a:t>
            </a:r>
            <a:r>
              <a:rPr lang="en-US" altLang="ko-KR" baseline="30000" dirty="0" err="1"/>
              <a:t>height</a:t>
            </a:r>
            <a:r>
              <a:rPr lang="en-US" altLang="ko-KR" baseline="30000" dirty="0"/>
              <a:t> of Left subtree</a:t>
            </a:r>
            <a:r>
              <a:rPr lang="ko-KR" altLang="en-US" dirty="0"/>
              <a:t>과 오른쪽 서브 트리</a:t>
            </a:r>
          </a:p>
          <a:p>
            <a:pPr marL="627062" lvl="2" indent="0">
              <a:buNone/>
              <a:defRPr/>
            </a:pPr>
            <a:r>
              <a:rPr lang="ko-KR" altLang="en-US" dirty="0" smtClean="0"/>
              <a:t>  의 </a:t>
            </a:r>
            <a:r>
              <a:rPr lang="ko-KR" altLang="en-US" dirty="0"/>
              <a:t>높이 </a:t>
            </a:r>
            <a:r>
              <a:rPr lang="en-US" altLang="ko-KR" dirty="0" err="1"/>
              <a:t>hR</a:t>
            </a:r>
            <a:r>
              <a:rPr lang="en-US" altLang="ko-KR" baseline="30000" dirty="0" err="1"/>
              <a:t>height</a:t>
            </a:r>
            <a:r>
              <a:rPr lang="en-US" altLang="ko-KR" baseline="30000" dirty="0"/>
              <a:t> of Right subtree</a:t>
            </a:r>
            <a:r>
              <a:rPr lang="ko-KR" altLang="en-US" dirty="0"/>
              <a:t>의 차이가 </a:t>
            </a:r>
            <a:r>
              <a:rPr lang="en-US" altLang="ko-KR" dirty="0"/>
              <a:t>1 </a:t>
            </a:r>
            <a:r>
              <a:rPr lang="ko-KR" altLang="en-US" dirty="0"/>
              <a:t>이하인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3">
              <a:defRPr/>
            </a:pPr>
            <a:r>
              <a:rPr lang="ko-KR" altLang="en-US" dirty="0"/>
              <a:t>왼쪽 서브 트리 </a:t>
            </a:r>
            <a:r>
              <a:rPr lang="en-US" altLang="ko-KR" dirty="0"/>
              <a:t>&lt; </a:t>
            </a:r>
            <a:r>
              <a:rPr lang="ko-KR" altLang="en-US" dirty="0"/>
              <a:t>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&lt; </a:t>
            </a:r>
            <a:r>
              <a:rPr lang="ko-KR" altLang="en-US" dirty="0"/>
              <a:t>오른쪽 서브 </a:t>
            </a:r>
            <a:r>
              <a:rPr lang="ko-KR" altLang="en-US" dirty="0" err="1"/>
              <a:t>트리의</a:t>
            </a:r>
            <a:r>
              <a:rPr lang="ko-KR" altLang="en-US" dirty="0"/>
              <a:t> 크기 관계를 </a:t>
            </a:r>
            <a:r>
              <a:rPr lang="ko-KR" altLang="en-US" dirty="0" err="1" smtClean="0"/>
              <a:t>갖음</a:t>
            </a:r>
            <a:endParaRPr lang="en-US" altLang="ko-KR" dirty="0"/>
          </a:p>
          <a:p>
            <a:pPr lvl="3">
              <a:defRPr/>
            </a:pPr>
            <a:r>
              <a:rPr lang="ko-KR" altLang="en-US" dirty="0" smtClean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왼쪽 서브 트리 높이와 오른쪽 서브 트리 높이의 차이</a:t>
            </a:r>
            <a:r>
              <a:rPr lang="en-US" altLang="ko-KR" dirty="0"/>
              <a:t>(</a:t>
            </a:r>
            <a:r>
              <a:rPr lang="en-US" altLang="ko-KR" dirty="0" err="1"/>
              <a:t>hL-hR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노드의</a:t>
            </a:r>
            <a:r>
              <a:rPr lang="ko-KR" altLang="en-US" dirty="0"/>
              <a:t> 균형 인수</a:t>
            </a:r>
            <a:r>
              <a:rPr lang="en-US" altLang="ko-KR" dirty="0"/>
              <a:t>(</a:t>
            </a:r>
            <a:r>
              <a:rPr lang="en-US" altLang="ko-KR" dirty="0" err="1" smtClean="0"/>
              <a:t>BF,Balance</a:t>
            </a:r>
            <a:r>
              <a:rPr lang="en-US" altLang="ko-KR" dirty="0" smtClean="0"/>
              <a:t> </a:t>
            </a:r>
            <a:r>
              <a:rPr lang="en-US" altLang="ko-KR" dirty="0"/>
              <a:t>Factor )</a:t>
            </a:r>
            <a:r>
              <a:rPr lang="ko-KR" altLang="en-US" dirty="0"/>
              <a:t>라 함</a:t>
            </a:r>
          </a:p>
          <a:p>
            <a:pPr lvl="3">
              <a:defRPr/>
            </a:pPr>
            <a:r>
              <a:rPr lang="ko-KR" altLang="en-US" dirty="0" smtClean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균형 인수로 </a:t>
            </a:r>
            <a:r>
              <a:rPr lang="en-US" altLang="ko-KR" dirty="0"/>
              <a:t>{-1, 0, +1} </a:t>
            </a:r>
            <a:r>
              <a:rPr lang="ko-KR" altLang="en-US" dirty="0"/>
              <a:t>값만 가지게 함으로써 왼쪽 서브 </a:t>
            </a:r>
            <a:r>
              <a:rPr lang="ko-KR" altLang="en-US" dirty="0" err="1"/>
              <a:t>트리와</a:t>
            </a:r>
            <a:r>
              <a:rPr lang="ko-KR" altLang="en-US" dirty="0"/>
              <a:t> 오른쪽 서브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ko-KR" altLang="en-US" dirty="0" smtClean="0"/>
              <a:t>균형을 항상 유지함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25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균형 인수 </a:t>
            </a:r>
            <a:r>
              <a:rPr lang="en-US" altLang="ko-KR" dirty="0"/>
              <a:t>BF</a:t>
            </a:r>
            <a:r>
              <a:rPr lang="ko-KR" altLang="en-US" dirty="0"/>
              <a:t>는 각 </a:t>
            </a:r>
            <a:r>
              <a:rPr lang="ko-KR" altLang="en-US" dirty="0" err="1"/>
              <a:t>노드에서</a:t>
            </a:r>
            <a:r>
              <a:rPr lang="ko-KR" altLang="en-US" dirty="0"/>
              <a:t> 왼쪽 서브 </a:t>
            </a:r>
            <a:r>
              <a:rPr lang="ko-KR" altLang="en-US" dirty="0" err="1"/>
              <a:t>트리의</a:t>
            </a:r>
            <a:r>
              <a:rPr lang="ko-KR" altLang="en-US" dirty="0"/>
              <a:t> 높이 </a:t>
            </a:r>
            <a:r>
              <a:rPr lang="en-US" altLang="ko-KR" dirty="0" err="1"/>
              <a:t>hL</a:t>
            </a:r>
            <a:r>
              <a:rPr lang="ko-KR" altLang="en-US" dirty="0"/>
              <a:t>과 오른쪽 서브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  의 높이</a:t>
            </a:r>
            <a:r>
              <a:rPr lang="en-US" altLang="ko-KR" dirty="0" err="1" smtClean="0"/>
              <a:t>hR</a:t>
            </a:r>
            <a:r>
              <a:rPr lang="ko-KR" altLang="en-US" dirty="0"/>
              <a:t>의 </a:t>
            </a:r>
            <a:r>
              <a:rPr lang="ko-KR" altLang="en-US" dirty="0" smtClean="0"/>
              <a:t>차이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19781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75454"/>
            <a:ext cx="801921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8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en-US" altLang="ko-KR" dirty="0"/>
              <a:t>AVL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r>
              <a:rPr lang="ko-KR" altLang="en-US" dirty="0" smtClean="0"/>
              <a:t>모든 </a:t>
            </a:r>
            <a:r>
              <a:rPr lang="ko-KR" altLang="en-US" dirty="0" err="1"/>
              <a:t>노드가</a:t>
            </a:r>
            <a:r>
              <a:rPr lang="ko-KR" altLang="en-US" dirty="0"/>
              <a:t> 균형 인수로 </a:t>
            </a:r>
            <a:r>
              <a:rPr lang="en-US" altLang="ko-KR" dirty="0"/>
              <a:t>{-1, 0, 1} </a:t>
            </a:r>
            <a:r>
              <a:rPr lang="ko-KR" altLang="en-US" dirty="0"/>
              <a:t>값을 가지므로 </a:t>
            </a:r>
            <a:r>
              <a:rPr lang="en-US" altLang="ko-KR" dirty="0"/>
              <a:t>AVL </a:t>
            </a:r>
            <a:r>
              <a:rPr lang="ko-KR" altLang="en-US" dirty="0" err="1" smtClean="0"/>
              <a:t>트리임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630782"/>
            <a:ext cx="8150511" cy="229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비</a:t>
            </a:r>
            <a:r>
              <a:rPr lang="en-US" altLang="ko-KR" dirty="0"/>
              <a:t>AVL </a:t>
            </a:r>
            <a:r>
              <a:rPr lang="ko-KR" altLang="en-US" dirty="0" err="1"/>
              <a:t>트리의</a:t>
            </a:r>
            <a:r>
              <a:rPr lang="ko-KR" altLang="en-US" dirty="0"/>
              <a:t> 예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r>
              <a:rPr lang="ko-KR" altLang="en-US" dirty="0" err="1"/>
              <a:t>노드들이</a:t>
            </a:r>
            <a:r>
              <a:rPr lang="ko-KR" altLang="en-US" dirty="0"/>
              <a:t> 균형 인수로 </a:t>
            </a:r>
            <a:r>
              <a:rPr lang="en-US" altLang="ko-KR" dirty="0"/>
              <a:t>{-1, 0, 1} </a:t>
            </a:r>
            <a:r>
              <a:rPr lang="ko-KR" altLang="en-US" dirty="0"/>
              <a:t>외의 값을 가지므로 균형이 </a:t>
            </a:r>
            <a:r>
              <a:rPr lang="ko-KR" altLang="en-US" dirty="0" smtClean="0"/>
              <a:t>깨져 </a:t>
            </a:r>
            <a:r>
              <a:rPr lang="ko-KR" altLang="en-US" dirty="0"/>
              <a:t>한 방향으로 </a:t>
            </a:r>
            <a:r>
              <a:rPr lang="ko-KR" altLang="en-US" dirty="0" smtClean="0"/>
              <a:t>치</a:t>
            </a:r>
            <a:endParaRPr lang="en-US" altLang="ko-KR" dirty="0" smtClean="0"/>
          </a:p>
          <a:p>
            <a:pPr marL="895350" lvl="3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우친</a:t>
            </a:r>
            <a:r>
              <a:rPr lang="ko-KR" altLang="en-US" dirty="0" smtClean="0"/>
              <a:t> </a:t>
            </a:r>
            <a:r>
              <a:rPr lang="ko-KR" altLang="en-US" dirty="0"/>
              <a:t>비</a:t>
            </a:r>
            <a:r>
              <a:rPr lang="en-US" altLang="ko-KR" dirty="0"/>
              <a:t>AVL </a:t>
            </a:r>
            <a:r>
              <a:rPr lang="ko-KR" altLang="en-US" dirty="0" err="1" smtClean="0"/>
              <a:t>트리임</a:t>
            </a:r>
            <a:endParaRPr lang="en-US" altLang="ko-KR" dirty="0" smtClean="0"/>
          </a:p>
          <a:p>
            <a:pPr marL="895350" lvl="3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(</a:t>
            </a:r>
            <a:r>
              <a:rPr lang="ko-KR" altLang="en-US" dirty="0"/>
              <a:t>균형이 깨진 </a:t>
            </a:r>
            <a:r>
              <a:rPr lang="ko-KR" altLang="en-US" dirty="0" err="1"/>
              <a:t>노드의</a:t>
            </a:r>
            <a:r>
              <a:rPr lang="ko-KR" altLang="en-US" dirty="0"/>
              <a:t> 균형 인수가 </a:t>
            </a:r>
            <a:r>
              <a:rPr lang="en-US" altLang="ko-KR" dirty="0"/>
              <a:t>+</a:t>
            </a:r>
            <a:r>
              <a:rPr lang="ko-KR" altLang="en-US" dirty="0"/>
              <a:t>이면 왼쪽 서브 </a:t>
            </a:r>
            <a:r>
              <a:rPr lang="ko-KR" altLang="en-US" dirty="0" err="1"/>
              <a:t>트리에</a:t>
            </a:r>
            <a:r>
              <a:rPr lang="ko-KR" altLang="en-US" dirty="0"/>
              <a:t> 문제가 있는 것이고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895350" lvl="3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균형 </a:t>
            </a:r>
            <a:r>
              <a:rPr lang="ko-KR" altLang="en-US" dirty="0"/>
              <a:t>인수가 </a:t>
            </a:r>
            <a:r>
              <a:rPr lang="en-US" altLang="ko-KR" dirty="0"/>
              <a:t>–</a:t>
            </a:r>
            <a:r>
              <a:rPr lang="ko-KR" altLang="en-US" dirty="0"/>
              <a:t>이면 </a:t>
            </a:r>
            <a:r>
              <a:rPr lang="ko-KR" altLang="en-US" dirty="0" smtClean="0"/>
              <a:t>오른쪽 </a:t>
            </a:r>
            <a:r>
              <a:rPr lang="ko-KR" altLang="en-US" dirty="0"/>
              <a:t>서브 </a:t>
            </a:r>
            <a:r>
              <a:rPr lang="ko-KR" altLang="en-US" dirty="0" err="1"/>
              <a:t>트리에</a:t>
            </a:r>
            <a:r>
              <a:rPr lang="ko-KR" altLang="en-US" dirty="0"/>
              <a:t> 문제가 </a:t>
            </a:r>
            <a:r>
              <a:rPr lang="ko-KR" altLang="en-US" dirty="0" smtClean="0"/>
              <a:t>있음</a:t>
            </a:r>
            <a:r>
              <a:rPr lang="en-US" altLang="ko-KR" dirty="0"/>
              <a:t>)</a:t>
            </a: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9" y="1530343"/>
            <a:ext cx="7560840" cy="240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4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AVL </a:t>
            </a:r>
            <a:r>
              <a:rPr lang="ko-KR" altLang="en-US" dirty="0" err="1"/>
              <a:t>트리에서</a:t>
            </a:r>
            <a:r>
              <a:rPr lang="ko-KR" altLang="en-US" dirty="0"/>
              <a:t> 발생하는 </a:t>
            </a:r>
            <a:r>
              <a:rPr lang="ko-KR" altLang="en-US" dirty="0" smtClean="0"/>
              <a:t>불균형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LL </a:t>
            </a:r>
            <a:r>
              <a:rPr lang="ko-KR" altLang="en-US" dirty="0" smtClean="0"/>
              <a:t>유형</a:t>
            </a:r>
            <a:r>
              <a:rPr lang="en-US" altLang="ko-KR" dirty="0"/>
              <a:t> </a:t>
            </a:r>
            <a:r>
              <a:rPr lang="en-US" altLang="ko-KR" dirty="0" smtClean="0"/>
              <a:t>(Left-Left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defRPr/>
            </a:pPr>
            <a:r>
              <a:rPr lang="en-US" altLang="ko-KR" dirty="0" smtClean="0"/>
              <a:t>(</a:t>
            </a:r>
            <a:r>
              <a:rPr lang="en-US" altLang="ko-KR" dirty="0"/>
              <a:t>a)</a:t>
            </a:r>
            <a:r>
              <a:rPr lang="ko-KR" altLang="en-US" dirty="0"/>
              <a:t>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의 균형 인수가 </a:t>
            </a:r>
            <a:r>
              <a:rPr lang="en-US" altLang="ko-KR" dirty="0"/>
              <a:t>+2</a:t>
            </a:r>
            <a:r>
              <a:rPr lang="ko-KR" altLang="en-US" dirty="0"/>
              <a:t>로 균형이 깨진 </a:t>
            </a:r>
            <a:r>
              <a:rPr lang="ko-KR" altLang="en-US" dirty="0" err="1"/>
              <a:t>노드인데</a:t>
            </a:r>
            <a:r>
              <a:rPr lang="ko-KR" altLang="en-US" dirty="0"/>
              <a:t> 균형 인수가 </a:t>
            </a:r>
            <a:r>
              <a:rPr lang="en-US" altLang="ko-KR" dirty="0"/>
              <a:t>+</a:t>
            </a:r>
            <a:r>
              <a:rPr lang="ko-KR" altLang="en-US" dirty="0"/>
              <a:t>이므로 </a:t>
            </a:r>
            <a:r>
              <a:rPr lang="ko-KR" altLang="en-US" dirty="0" smtClean="0"/>
              <a:t>왼쪽서브 </a:t>
            </a:r>
            <a:r>
              <a:rPr lang="ko-KR" altLang="en-US" dirty="0" err="1" smtClean="0"/>
              <a:t>트리가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의 왼쪽</a:t>
            </a:r>
            <a:r>
              <a:rPr lang="en-US" altLang="ko-KR" dirty="0"/>
              <a:t>(L) </a:t>
            </a:r>
            <a:r>
              <a:rPr lang="ko-KR" altLang="en-US" dirty="0"/>
              <a:t>자식인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의 균형 인수가 </a:t>
            </a:r>
            <a:r>
              <a:rPr lang="en-US" altLang="ko-KR" dirty="0"/>
              <a:t>+</a:t>
            </a:r>
            <a:r>
              <a:rPr lang="ko-KR" altLang="en-US" dirty="0"/>
              <a:t>이므로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의 </a:t>
            </a:r>
            <a:r>
              <a:rPr lang="ko-KR" altLang="en-US" dirty="0"/>
              <a:t>왼쪽</a:t>
            </a:r>
            <a:r>
              <a:rPr lang="en-US" altLang="ko-KR" dirty="0"/>
              <a:t>(L)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불균형과 관련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이 불균형 </a:t>
            </a:r>
            <a:r>
              <a:rPr lang="ko-KR" altLang="en-US" dirty="0" err="1"/>
              <a:t>노드가</a:t>
            </a:r>
            <a:r>
              <a:rPr lang="ko-KR" altLang="en-US" dirty="0"/>
              <a:t> 된 </a:t>
            </a:r>
            <a:r>
              <a:rPr lang="ko-KR" altLang="en-US" dirty="0" smtClean="0"/>
              <a:t>이유는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이 왼쪽</a:t>
            </a:r>
            <a:r>
              <a:rPr lang="en-US" altLang="ko-KR" dirty="0"/>
              <a:t>(L) </a:t>
            </a:r>
            <a:r>
              <a:rPr lang="ko-KR" altLang="en-US" dirty="0"/>
              <a:t>자식 </a:t>
            </a:r>
            <a:r>
              <a:rPr lang="ko-KR" altLang="en-US" dirty="0" err="1"/>
              <a:t>노드와</a:t>
            </a:r>
            <a:r>
              <a:rPr lang="ko-KR" altLang="en-US" dirty="0"/>
              <a:t> 자식의 왼쪽</a:t>
            </a:r>
            <a:r>
              <a:rPr lang="en-US" altLang="ko-KR" dirty="0"/>
              <a:t>(L) </a:t>
            </a:r>
            <a:r>
              <a:rPr lang="ko-KR" altLang="en-US" dirty="0"/>
              <a:t>자식 </a:t>
            </a:r>
            <a:r>
              <a:rPr lang="ko-KR" altLang="en-US" dirty="0" err="1"/>
              <a:t>노드를</a:t>
            </a:r>
            <a:r>
              <a:rPr lang="ko-KR" altLang="en-US" dirty="0"/>
              <a:t> 가짐으로써 왼쪽으로 치우쳤기 </a:t>
            </a:r>
            <a:r>
              <a:rPr lang="ko-KR" altLang="en-US" dirty="0" smtClean="0"/>
              <a:t>때문임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RR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 (Right-Right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)</a:t>
            </a:r>
          </a:p>
          <a:p>
            <a:pPr lvl="3">
              <a:defRPr/>
            </a:pPr>
            <a:r>
              <a:rPr lang="en-US" altLang="ko-KR" dirty="0" smtClean="0"/>
              <a:t>(</a:t>
            </a:r>
            <a:r>
              <a:rPr lang="en-US" altLang="ko-KR" dirty="0"/>
              <a:t>b)</a:t>
            </a:r>
            <a:r>
              <a:rPr lang="ko-KR" altLang="en-US" dirty="0"/>
              <a:t>는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의 균형 인수가 </a:t>
            </a:r>
            <a:r>
              <a:rPr lang="en-US" altLang="ko-KR" dirty="0"/>
              <a:t>-2</a:t>
            </a:r>
            <a:r>
              <a:rPr lang="ko-KR" altLang="en-US" dirty="0"/>
              <a:t>로 균형이 깨진 </a:t>
            </a:r>
            <a:r>
              <a:rPr lang="ko-KR" altLang="en-US" dirty="0" err="1"/>
              <a:t>노드인데</a:t>
            </a:r>
            <a:r>
              <a:rPr lang="ko-KR" altLang="en-US" dirty="0"/>
              <a:t> 균형 인수가 </a:t>
            </a:r>
            <a:r>
              <a:rPr lang="en-US" altLang="ko-KR" dirty="0"/>
              <a:t>-</a:t>
            </a:r>
            <a:r>
              <a:rPr lang="ko-KR" altLang="en-US" dirty="0"/>
              <a:t>이므로 </a:t>
            </a:r>
            <a:r>
              <a:rPr lang="ko-KR" altLang="en-US" dirty="0" smtClean="0"/>
              <a:t>오른쪽 서브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 smtClean="0"/>
              <a:t>문제</a:t>
            </a:r>
            <a:r>
              <a:rPr lang="ko-KR" altLang="en-US" dirty="0"/>
              <a:t>임</a:t>
            </a:r>
            <a:r>
              <a:rPr lang="en-US" altLang="ko-KR" dirty="0" smtClean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의 오른쪽</a:t>
            </a:r>
            <a:r>
              <a:rPr lang="en-US" altLang="ko-KR" dirty="0"/>
              <a:t>(R) </a:t>
            </a:r>
            <a:r>
              <a:rPr lang="ko-KR" altLang="en-US" dirty="0"/>
              <a:t>자식인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55</a:t>
            </a:r>
            <a:r>
              <a:rPr lang="ko-KR" altLang="en-US" dirty="0"/>
              <a:t>의 균형 인수가 </a:t>
            </a:r>
            <a:r>
              <a:rPr lang="en-US" altLang="ko-KR" dirty="0"/>
              <a:t>-</a:t>
            </a:r>
            <a:r>
              <a:rPr lang="ko-KR" altLang="en-US" dirty="0"/>
              <a:t>이므로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55</a:t>
            </a:r>
            <a:r>
              <a:rPr lang="ko-KR" altLang="en-US" dirty="0"/>
              <a:t>의 오른쪽</a:t>
            </a:r>
            <a:r>
              <a:rPr lang="en-US" altLang="ko-KR" dirty="0"/>
              <a:t>(R)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불균형과 관련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이 불균형 </a:t>
            </a:r>
            <a:r>
              <a:rPr lang="ko-KR" altLang="en-US" dirty="0" err="1"/>
              <a:t>노드가</a:t>
            </a:r>
            <a:r>
              <a:rPr lang="ko-KR" altLang="en-US" dirty="0"/>
              <a:t> 된 </a:t>
            </a:r>
            <a:r>
              <a:rPr lang="ko-KR" altLang="en-US" dirty="0" smtClean="0"/>
              <a:t>이유는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이 오른쪽</a:t>
            </a:r>
            <a:r>
              <a:rPr lang="en-US" altLang="ko-KR" dirty="0"/>
              <a:t>(R) </a:t>
            </a:r>
            <a:r>
              <a:rPr lang="ko-KR" altLang="en-US" dirty="0"/>
              <a:t>자식 </a:t>
            </a:r>
            <a:r>
              <a:rPr lang="ko-KR" altLang="en-US" dirty="0" err="1"/>
              <a:t>노드와</a:t>
            </a:r>
            <a:r>
              <a:rPr lang="ko-KR" altLang="en-US" dirty="0"/>
              <a:t> 자식의 오른쪽</a:t>
            </a:r>
            <a:r>
              <a:rPr lang="en-US" altLang="ko-KR" dirty="0"/>
              <a:t>(R) </a:t>
            </a:r>
            <a:r>
              <a:rPr lang="ko-KR" altLang="en-US" dirty="0"/>
              <a:t>자식 </a:t>
            </a:r>
            <a:r>
              <a:rPr lang="ko-KR" altLang="en-US" dirty="0" err="1"/>
              <a:t>노드를</a:t>
            </a:r>
            <a:r>
              <a:rPr lang="ko-KR" altLang="en-US" dirty="0"/>
              <a:t> 가짐으로써 오른쪽으로 </a:t>
            </a:r>
            <a:r>
              <a:rPr lang="ko-KR" altLang="en-US" dirty="0" smtClean="0"/>
              <a:t>치우쳤기 때문임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/>
              <a:t>LR </a:t>
            </a:r>
            <a:r>
              <a:rPr lang="ko-KR" altLang="en-US" dirty="0" smtClean="0"/>
              <a:t>유형</a:t>
            </a:r>
            <a:r>
              <a:rPr lang="en-US" altLang="ko-KR" dirty="0"/>
              <a:t> </a:t>
            </a:r>
            <a:r>
              <a:rPr lang="en-US" altLang="ko-KR" dirty="0" smtClean="0"/>
              <a:t>(Left-Right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(c )</a:t>
            </a:r>
            <a:r>
              <a:rPr lang="ko-KR" altLang="en-US" dirty="0"/>
              <a:t>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55</a:t>
            </a:r>
            <a:r>
              <a:rPr lang="ko-KR" altLang="en-US" dirty="0"/>
              <a:t>의 균형 인수가 </a:t>
            </a:r>
            <a:r>
              <a:rPr lang="en-US" altLang="ko-KR" dirty="0"/>
              <a:t>+2</a:t>
            </a:r>
            <a:r>
              <a:rPr lang="ko-KR" altLang="en-US" dirty="0"/>
              <a:t>로 균형이 깨진 </a:t>
            </a:r>
            <a:r>
              <a:rPr lang="ko-KR" altLang="en-US" dirty="0" err="1"/>
              <a:t>노드인데</a:t>
            </a:r>
            <a:r>
              <a:rPr lang="ko-KR" altLang="en-US" dirty="0"/>
              <a:t> 균형 인수가 </a:t>
            </a:r>
            <a:r>
              <a:rPr lang="en-US" altLang="ko-KR" dirty="0"/>
              <a:t>+</a:t>
            </a:r>
            <a:r>
              <a:rPr lang="ko-KR" altLang="en-US" dirty="0"/>
              <a:t>이므로 왼쪽 </a:t>
            </a:r>
            <a:r>
              <a:rPr lang="ko-KR" altLang="en-US" dirty="0" smtClean="0"/>
              <a:t>서브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 smtClean="0"/>
              <a:t>문제임</a:t>
            </a:r>
            <a:r>
              <a:rPr lang="en-US" altLang="ko-KR" dirty="0" smtClean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55</a:t>
            </a:r>
            <a:r>
              <a:rPr lang="ko-KR" altLang="en-US" dirty="0"/>
              <a:t>의 왼쪽</a:t>
            </a:r>
            <a:r>
              <a:rPr lang="en-US" altLang="ko-KR" dirty="0"/>
              <a:t>(L) </a:t>
            </a:r>
            <a:r>
              <a:rPr lang="ko-KR" altLang="en-US" dirty="0"/>
              <a:t>자식인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의 균형 인수는 </a:t>
            </a:r>
            <a:r>
              <a:rPr lang="en-US" altLang="ko-KR" dirty="0"/>
              <a:t>-</a:t>
            </a:r>
            <a:r>
              <a:rPr lang="ko-KR" altLang="en-US" dirty="0"/>
              <a:t>이므로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 smtClean="0"/>
              <a:t>의 오른쪽</a:t>
            </a:r>
            <a:r>
              <a:rPr lang="en-US" altLang="ko-KR" dirty="0"/>
              <a:t>(R)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불균형과 관련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55</a:t>
            </a:r>
            <a:r>
              <a:rPr lang="ko-KR" altLang="en-US" dirty="0"/>
              <a:t>가 불균형 </a:t>
            </a:r>
            <a:r>
              <a:rPr lang="ko-KR" altLang="en-US" dirty="0" err="1"/>
              <a:t>노드가</a:t>
            </a:r>
            <a:r>
              <a:rPr lang="ko-KR" altLang="en-US" dirty="0"/>
              <a:t> 된 </a:t>
            </a:r>
            <a:r>
              <a:rPr lang="ko-KR" altLang="en-US" dirty="0" smtClean="0"/>
              <a:t>이유는 왼쪽</a:t>
            </a:r>
            <a:r>
              <a:rPr lang="en-US" altLang="ko-KR" dirty="0"/>
              <a:t>(L) </a:t>
            </a:r>
            <a:r>
              <a:rPr lang="ko-KR" altLang="en-US" dirty="0"/>
              <a:t>자식 </a:t>
            </a:r>
            <a:r>
              <a:rPr lang="ko-KR" altLang="en-US" dirty="0" err="1"/>
              <a:t>노드와</a:t>
            </a:r>
            <a:r>
              <a:rPr lang="ko-KR" altLang="en-US" dirty="0"/>
              <a:t> 자식의 오른쪽</a:t>
            </a:r>
            <a:r>
              <a:rPr lang="en-US" altLang="ko-KR" dirty="0"/>
              <a:t>(R) </a:t>
            </a:r>
            <a:r>
              <a:rPr lang="ko-KR" altLang="en-US" dirty="0"/>
              <a:t>자식 </a:t>
            </a:r>
            <a:r>
              <a:rPr lang="ko-KR" altLang="en-US" dirty="0" err="1"/>
              <a:t>노드로</a:t>
            </a:r>
            <a:r>
              <a:rPr lang="ko-KR" altLang="en-US" dirty="0"/>
              <a:t> 인해 왼쪽 서브 </a:t>
            </a:r>
            <a:r>
              <a:rPr lang="ko-KR" altLang="en-US" dirty="0" err="1"/>
              <a:t>트리가</a:t>
            </a:r>
            <a:r>
              <a:rPr lang="ko-KR" altLang="en-US" dirty="0"/>
              <a:t> 치우쳤기 </a:t>
            </a:r>
            <a:r>
              <a:rPr lang="ko-KR" altLang="en-US" dirty="0" smtClean="0"/>
              <a:t>때문임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06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en-US" altLang="ko-KR" dirty="0"/>
              <a:t>RL </a:t>
            </a:r>
            <a:r>
              <a:rPr lang="ko-KR" altLang="en-US" dirty="0" smtClean="0"/>
              <a:t>유형 </a:t>
            </a:r>
            <a:r>
              <a:rPr lang="en-US" altLang="ko-KR" dirty="0" smtClean="0"/>
              <a:t>(Right-Left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)</a:t>
            </a:r>
          </a:p>
          <a:p>
            <a:pPr lvl="3">
              <a:defRPr/>
            </a:pPr>
            <a:r>
              <a:rPr lang="en-US" altLang="ko-KR" dirty="0" smtClean="0"/>
              <a:t>(</a:t>
            </a:r>
            <a:r>
              <a:rPr lang="en-US" altLang="ko-KR" dirty="0"/>
              <a:t>d)</a:t>
            </a:r>
            <a:r>
              <a:rPr lang="ko-KR" altLang="en-US" dirty="0"/>
              <a:t>는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의 균형 인수가 </a:t>
            </a:r>
            <a:r>
              <a:rPr lang="en-US" altLang="ko-KR" dirty="0"/>
              <a:t>-2</a:t>
            </a:r>
            <a:r>
              <a:rPr lang="ko-KR" altLang="en-US" dirty="0"/>
              <a:t>로 균형이 깨진 </a:t>
            </a:r>
            <a:r>
              <a:rPr lang="ko-KR" altLang="en-US" dirty="0" err="1"/>
              <a:t>노드인데</a:t>
            </a:r>
            <a:r>
              <a:rPr lang="ko-KR" altLang="en-US" dirty="0"/>
              <a:t> 균형 인수가 </a:t>
            </a:r>
            <a:r>
              <a:rPr lang="en-US" altLang="ko-KR" dirty="0"/>
              <a:t>-</a:t>
            </a:r>
            <a:r>
              <a:rPr lang="ko-KR" altLang="en-US" dirty="0"/>
              <a:t>이므로 </a:t>
            </a:r>
            <a:r>
              <a:rPr lang="ko-KR" altLang="en-US" dirty="0" smtClean="0"/>
              <a:t>오른쪽 서브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 smtClean="0"/>
              <a:t>문제임</a:t>
            </a:r>
            <a:r>
              <a:rPr lang="en-US" altLang="ko-KR" dirty="0" smtClean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의 오른쪽</a:t>
            </a:r>
            <a:r>
              <a:rPr lang="en-US" altLang="ko-KR" dirty="0"/>
              <a:t>(R) </a:t>
            </a:r>
            <a:r>
              <a:rPr lang="ko-KR" altLang="en-US" dirty="0"/>
              <a:t>자식인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65</a:t>
            </a:r>
            <a:r>
              <a:rPr lang="ko-KR" altLang="en-US" dirty="0"/>
              <a:t>의 균형 인수는 </a:t>
            </a:r>
            <a:r>
              <a:rPr lang="en-US" altLang="ko-KR" dirty="0"/>
              <a:t>+</a:t>
            </a:r>
            <a:r>
              <a:rPr lang="ko-KR" altLang="en-US" dirty="0"/>
              <a:t>이므로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65</a:t>
            </a:r>
            <a:r>
              <a:rPr lang="ko-KR" altLang="en-US" dirty="0"/>
              <a:t>의 왼쪽</a:t>
            </a:r>
            <a:r>
              <a:rPr lang="en-US" altLang="ko-KR" dirty="0"/>
              <a:t>(L)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불균형과 관련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이 불균형 </a:t>
            </a:r>
            <a:r>
              <a:rPr lang="ko-KR" altLang="en-US" dirty="0" err="1"/>
              <a:t>노드가</a:t>
            </a:r>
            <a:r>
              <a:rPr lang="ko-KR" altLang="en-US" dirty="0"/>
              <a:t> 된 </a:t>
            </a:r>
            <a:r>
              <a:rPr lang="ko-KR" altLang="en-US" dirty="0" smtClean="0"/>
              <a:t>이유는 </a:t>
            </a:r>
            <a:r>
              <a:rPr lang="ko-KR" altLang="en-US" dirty="0"/>
              <a:t>오른쪽</a:t>
            </a:r>
            <a:r>
              <a:rPr lang="en-US" altLang="ko-KR" dirty="0"/>
              <a:t>(R) </a:t>
            </a:r>
            <a:r>
              <a:rPr lang="ko-KR" altLang="en-US" dirty="0"/>
              <a:t>자식 </a:t>
            </a:r>
            <a:r>
              <a:rPr lang="ko-KR" altLang="en-US" dirty="0" err="1"/>
              <a:t>노드와</a:t>
            </a:r>
            <a:r>
              <a:rPr lang="ko-KR" altLang="en-US" dirty="0"/>
              <a:t> 자식의 왼쪽</a:t>
            </a:r>
            <a:r>
              <a:rPr lang="en-US" altLang="ko-KR" dirty="0"/>
              <a:t>(L) </a:t>
            </a:r>
            <a:r>
              <a:rPr lang="ko-KR" altLang="en-US" dirty="0"/>
              <a:t>자식 </a:t>
            </a:r>
            <a:r>
              <a:rPr lang="ko-KR" altLang="en-US" dirty="0" err="1"/>
              <a:t>노드로</a:t>
            </a:r>
            <a:r>
              <a:rPr lang="ko-KR" altLang="en-US" dirty="0"/>
              <a:t> 인해 오른쪽 서브 </a:t>
            </a:r>
            <a:r>
              <a:rPr lang="ko-KR" altLang="en-US" dirty="0" err="1"/>
              <a:t>트리가</a:t>
            </a:r>
            <a:r>
              <a:rPr lang="ko-KR" altLang="en-US" dirty="0"/>
              <a:t> 치우쳤기 </a:t>
            </a:r>
            <a:r>
              <a:rPr lang="ko-KR" altLang="en-US" dirty="0" smtClean="0"/>
              <a:t>때문임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7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AVL </a:t>
            </a:r>
            <a:r>
              <a:rPr lang="ko-KR" altLang="en-US" dirty="0" err="1"/>
              <a:t>트리의</a:t>
            </a:r>
            <a:r>
              <a:rPr lang="ko-KR" altLang="en-US" dirty="0"/>
              <a:t> 회전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/>
              <a:t>AVL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ko-KR" altLang="en-US" dirty="0" smtClean="0"/>
              <a:t>수행하는 </a:t>
            </a:r>
            <a:r>
              <a:rPr lang="ko-KR" altLang="en-US" dirty="0"/>
              <a:t>삽입</a:t>
            </a:r>
            <a:r>
              <a:rPr lang="en-US" altLang="ko-KR" dirty="0"/>
              <a:t>·</a:t>
            </a:r>
            <a:r>
              <a:rPr lang="ko-KR" altLang="en-US" dirty="0"/>
              <a:t>삭제 작업은 이진 탐색 </a:t>
            </a:r>
            <a:r>
              <a:rPr lang="ko-KR" altLang="en-US" dirty="0" err="1"/>
              <a:t>트리에서의</a:t>
            </a:r>
            <a:r>
              <a:rPr lang="ko-KR" altLang="en-US" dirty="0"/>
              <a:t> 삽입</a:t>
            </a:r>
            <a:r>
              <a:rPr lang="en-US" altLang="ko-KR" dirty="0"/>
              <a:t>·</a:t>
            </a:r>
            <a:r>
              <a:rPr lang="ko-KR" altLang="en-US" dirty="0"/>
              <a:t>삭제 작업과 같고</a:t>
            </a:r>
            <a:r>
              <a:rPr lang="en-US" altLang="ko-KR" dirty="0"/>
              <a:t>, </a:t>
            </a:r>
            <a:r>
              <a:rPr lang="ko-KR" altLang="en-US" dirty="0"/>
              <a:t>이후에 균형을 맞추어주는 </a:t>
            </a:r>
            <a:r>
              <a:rPr lang="ko-KR" altLang="en-US" dirty="0" smtClean="0"/>
              <a:t>재구성 </a:t>
            </a:r>
            <a:r>
              <a:rPr lang="ko-KR" altLang="en-US" dirty="0"/>
              <a:t>작업이 추가되는데 이 작업은 회전</a:t>
            </a:r>
            <a:r>
              <a:rPr lang="en-US" altLang="ko-KR" baseline="30000" dirty="0"/>
              <a:t>Rotation</a:t>
            </a:r>
            <a:r>
              <a:rPr lang="en-US" altLang="ko-KR" dirty="0"/>
              <a:t> </a:t>
            </a:r>
            <a:r>
              <a:rPr lang="ko-KR" altLang="en-US" dirty="0"/>
              <a:t>연산을 통해 </a:t>
            </a:r>
            <a:r>
              <a:rPr lang="ko-KR" altLang="en-US" dirty="0" smtClean="0"/>
              <a:t>이루어짐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/>
              <a:t>단순 회전</a:t>
            </a:r>
            <a:r>
              <a:rPr lang="en-US" altLang="ko-KR" baseline="30000" dirty="0"/>
              <a:t>Single Rotation- </a:t>
            </a:r>
            <a:r>
              <a:rPr lang="en-US" altLang="ko-KR" dirty="0"/>
              <a:t>LL </a:t>
            </a:r>
            <a:r>
              <a:rPr lang="ko-KR" altLang="en-US" dirty="0"/>
              <a:t>회전과 </a:t>
            </a:r>
            <a:r>
              <a:rPr lang="en-US" altLang="ko-KR" dirty="0"/>
              <a:t>RR </a:t>
            </a:r>
            <a:r>
              <a:rPr lang="ko-KR" altLang="en-US" dirty="0"/>
              <a:t>회전과 같이 한 번 회전하는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/>
              <a:t>이중 회전</a:t>
            </a:r>
            <a:r>
              <a:rPr lang="en-US" altLang="ko-KR" baseline="30000" dirty="0"/>
              <a:t>Double </a:t>
            </a:r>
            <a:r>
              <a:rPr lang="en-US" altLang="ko-KR" baseline="30000" dirty="0" smtClean="0"/>
              <a:t>Rotation</a:t>
            </a:r>
            <a:r>
              <a:rPr lang="ko-KR" altLang="en-US" baseline="30000" dirty="0"/>
              <a:t> </a:t>
            </a:r>
            <a:r>
              <a:rPr lang="en-US" altLang="ko-KR" dirty="0"/>
              <a:t>- LR </a:t>
            </a:r>
            <a:r>
              <a:rPr lang="ko-KR" altLang="en-US" dirty="0"/>
              <a:t>회전과 </a:t>
            </a:r>
            <a:r>
              <a:rPr lang="en-US" altLang="ko-KR" dirty="0"/>
              <a:t>RL </a:t>
            </a:r>
            <a:r>
              <a:rPr lang="ko-KR" altLang="en-US" dirty="0" smtClean="0"/>
              <a:t>회전과 같이 </a:t>
            </a:r>
            <a:r>
              <a:rPr lang="ko-KR" altLang="en-US" dirty="0"/>
              <a:t>두 번 회전하는 것</a:t>
            </a:r>
            <a:endParaRPr lang="en-US" altLang="ko-KR" dirty="0" smtClean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8" y="3383118"/>
            <a:ext cx="8424936" cy="31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LL </a:t>
            </a:r>
            <a:r>
              <a:rPr lang="ko-KR" altLang="en-US" dirty="0"/>
              <a:t>회전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삽입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삭제 연산 후에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LL </a:t>
            </a:r>
            <a:r>
              <a:rPr lang="ko-KR" altLang="en-US" dirty="0"/>
              <a:t>유형의 </a:t>
            </a:r>
            <a:r>
              <a:rPr lang="ko-KR" altLang="en-US" dirty="0" smtClean="0"/>
              <a:t>불균형이 </a:t>
            </a:r>
            <a:r>
              <a:rPr lang="ko-KR" altLang="en-US" dirty="0"/>
              <a:t>발생했을 </a:t>
            </a:r>
            <a:r>
              <a:rPr lang="ko-KR" altLang="en-US" dirty="0" smtClean="0"/>
              <a:t>때 적용</a:t>
            </a:r>
            <a:endParaRPr lang="en-US" altLang="ko-KR" dirty="0" smtClean="0"/>
          </a:p>
          <a:p>
            <a:pPr lvl="2">
              <a:defRPr/>
            </a:pP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916833"/>
            <a:ext cx="6140921" cy="229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30" y="4600196"/>
            <a:ext cx="7924450" cy="167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6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RR </a:t>
            </a:r>
            <a:r>
              <a:rPr lang="ko-KR" altLang="en-US" dirty="0"/>
              <a:t>회전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</a:t>
            </a:r>
            <a:r>
              <a:rPr lang="ko-KR" altLang="en-US" dirty="0"/>
              <a:t>연산 후에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RR </a:t>
            </a:r>
            <a:r>
              <a:rPr lang="ko-KR" altLang="en-US" dirty="0"/>
              <a:t>유형의 불균형이 </a:t>
            </a:r>
            <a:r>
              <a:rPr lang="ko-KR" altLang="en-US" dirty="0" smtClean="0"/>
              <a:t>발생했을 </a:t>
            </a:r>
            <a:r>
              <a:rPr lang="ko-KR" altLang="en-US" dirty="0"/>
              <a:t>때 적용</a:t>
            </a: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5311"/>
            <a:ext cx="6406039" cy="236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22506"/>
            <a:ext cx="7848872" cy="16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1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LR </a:t>
            </a:r>
            <a:r>
              <a:rPr lang="ko-KR" altLang="en-US" dirty="0"/>
              <a:t>회전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</a:t>
            </a:r>
            <a:r>
              <a:rPr lang="ko-KR" altLang="en-US" dirty="0"/>
              <a:t>연산 후에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LR </a:t>
            </a:r>
            <a:r>
              <a:rPr lang="ko-KR" altLang="en-US" dirty="0"/>
              <a:t>유형의 불균형이 </a:t>
            </a:r>
            <a:r>
              <a:rPr lang="ko-KR" altLang="en-US" dirty="0" smtClean="0"/>
              <a:t>발생했을 </a:t>
            </a:r>
            <a:r>
              <a:rPr lang="ko-KR" altLang="en-US" dirty="0"/>
              <a:t>때 적용</a:t>
            </a: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7" y="1917970"/>
            <a:ext cx="84352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5104"/>
            <a:ext cx="8260458" cy="171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포리스트</a:t>
            </a:r>
            <a:r>
              <a:rPr lang="en-US" altLang="ko-KR" b="1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forest</a:t>
            </a:r>
            <a:r>
              <a:rPr lang="ko-KR" altLang="en-US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서브트리의</a:t>
            </a:r>
            <a:r>
              <a:rPr lang="ko-KR" altLang="en-US" dirty="0"/>
              <a:t> 집합</a:t>
            </a:r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smtClean="0"/>
              <a:t>트리 </a:t>
            </a:r>
            <a:r>
              <a:rPr lang="en-US" altLang="ko-KR" smtClean="0"/>
              <a:t>A</a:t>
            </a:r>
            <a:r>
              <a:rPr lang="ko-KR" altLang="en-US" dirty="0"/>
              <a:t>에서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를 제거하면</a:t>
            </a:r>
            <a:r>
              <a:rPr lang="en-US" altLang="ko-KR" dirty="0"/>
              <a:t>, A</a:t>
            </a:r>
            <a:r>
              <a:rPr lang="ko-KR" altLang="en-US" dirty="0"/>
              <a:t>의 자식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B, C, D</a:t>
            </a:r>
            <a:r>
              <a:rPr lang="ko-KR" altLang="en-US" dirty="0"/>
              <a:t>에 대한 서브 </a:t>
            </a:r>
            <a:r>
              <a:rPr lang="ko-KR" altLang="en-US" dirty="0" err="1"/>
              <a:t>트리가</a:t>
            </a:r>
            <a:r>
              <a:rPr lang="ko-KR" altLang="en-US" dirty="0"/>
              <a:t> 생기고</a:t>
            </a:r>
            <a:r>
              <a:rPr lang="en-US" altLang="ko-KR" dirty="0"/>
              <a:t>, </a:t>
            </a:r>
            <a:r>
              <a:rPr lang="ko-KR" altLang="en-US" dirty="0"/>
              <a:t>이들의 집합은 </a:t>
            </a:r>
            <a:r>
              <a:rPr lang="ko-KR" altLang="en-US" dirty="0" err="1"/>
              <a:t>포리스트가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357187" lvl="1" indent="0">
              <a:buFont typeface="Wingdings" pitchFamily="2" charset="2"/>
              <a:buNone/>
              <a:defRPr/>
            </a:pP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61"/>
          <a:stretch/>
        </p:blipFill>
        <p:spPr bwMode="auto">
          <a:xfrm>
            <a:off x="1614419" y="6242458"/>
            <a:ext cx="5562600" cy="34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1939111" y="3511956"/>
            <a:ext cx="48418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434411" y="3511956"/>
            <a:ext cx="48418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H="1">
            <a:off x="2515374" y="4564469"/>
            <a:ext cx="484187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10674" y="4564469"/>
            <a:ext cx="484187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55011" y="3008719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578749" y="4073931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731274" y="4073931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169299" y="5126444"/>
            <a:ext cx="576262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293249" y="5124856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4739461" y="3497669"/>
            <a:ext cx="0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450536" y="3008719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4450536" y="4073931"/>
            <a:ext cx="576263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6561911" y="3497669"/>
            <a:ext cx="0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899924" y="3513544"/>
            <a:ext cx="655637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566674" y="3513544"/>
            <a:ext cx="701675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6272986" y="3008719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6287274" y="4073931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7050861" y="4075519"/>
            <a:ext cx="576263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568136" y="4073931"/>
            <a:ext cx="576263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448574" y="2576919"/>
            <a:ext cx="6323012" cy="3635375"/>
            <a:chOff x="893" y="545"/>
            <a:chExt cx="3983" cy="2290"/>
          </a:xfrm>
        </p:grpSpPr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331" y="614"/>
              <a:ext cx="3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루트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784" y="617"/>
              <a:ext cx="3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루트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918" y="609"/>
              <a:ext cx="3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루트</a:t>
              </a: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893" y="545"/>
              <a:ext cx="1587" cy="2086"/>
            </a:xfrm>
            <a:prstGeom prst="roundRect">
              <a:avLst>
                <a:gd name="adj" fmla="val 9593"/>
              </a:avLst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AutoShape 28"/>
            <p:cNvSpPr>
              <a:spLocks noChangeArrowheads="1"/>
            </p:cNvSpPr>
            <p:nvPr/>
          </p:nvSpPr>
          <p:spPr bwMode="auto">
            <a:xfrm>
              <a:off x="2562" y="545"/>
              <a:ext cx="772" cy="2086"/>
            </a:xfrm>
            <a:prstGeom prst="roundRect">
              <a:avLst>
                <a:gd name="adj" fmla="val 9593"/>
              </a:avLst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AutoShape 29"/>
            <p:cNvSpPr>
              <a:spLocks noChangeArrowheads="1"/>
            </p:cNvSpPr>
            <p:nvPr/>
          </p:nvSpPr>
          <p:spPr bwMode="auto">
            <a:xfrm>
              <a:off x="3423" y="545"/>
              <a:ext cx="1453" cy="2086"/>
            </a:xfrm>
            <a:prstGeom prst="roundRect">
              <a:avLst>
                <a:gd name="adj" fmla="val 9593"/>
              </a:avLst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1557" y="2622"/>
              <a:ext cx="4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</a:t>
              </a:r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2727" y="2622"/>
              <a:ext cx="4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</a:t>
              </a:r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3926" y="2622"/>
              <a:ext cx="4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</a:t>
              </a:r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586811" y="1910169"/>
            <a:ext cx="3744913" cy="1143000"/>
            <a:chOff x="1610" y="125"/>
            <a:chExt cx="2359" cy="720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2959" y="442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2959" y="442"/>
              <a:ext cx="1010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 flipH="1">
              <a:off x="1610" y="442"/>
              <a:ext cx="1339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77" y="125"/>
              <a:ext cx="363" cy="31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RL </a:t>
            </a:r>
            <a:r>
              <a:rPr lang="ko-KR" altLang="en-US" dirty="0"/>
              <a:t>회전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</a:t>
            </a:r>
            <a:r>
              <a:rPr lang="ko-KR" altLang="en-US" dirty="0"/>
              <a:t>연산 후에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RL </a:t>
            </a:r>
            <a:r>
              <a:rPr lang="ko-KR" altLang="en-US" dirty="0"/>
              <a:t>유형의 불균형이 </a:t>
            </a:r>
            <a:r>
              <a:rPr lang="ko-KR" altLang="en-US" dirty="0" smtClean="0"/>
              <a:t>발생했을 </a:t>
            </a:r>
            <a:r>
              <a:rPr lang="ko-KR" altLang="en-US" dirty="0"/>
              <a:t>때 적용</a:t>
            </a: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80920" cy="231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76" y="4509120"/>
            <a:ext cx="8249277" cy="171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3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AVL </a:t>
            </a:r>
            <a:r>
              <a:rPr lang="ko-KR" altLang="en-US" dirty="0"/>
              <a:t>트리 회전 연산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/>
              <a:t>{50, 60, 70, 90, 80, 75, 73, 72, 78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ko-KR" altLang="en-US" dirty="0"/>
              <a:t>원소 아홉 개를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 smtClean="0"/>
              <a:t>삽입하면서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  </a:t>
            </a:r>
            <a:r>
              <a:rPr lang="ko-KR" altLang="en-US" dirty="0"/>
              <a:t>불균형이 발생했을 </a:t>
            </a:r>
            <a:r>
              <a:rPr lang="ko-KR" altLang="en-US" dirty="0" smtClean="0"/>
              <a:t>때 회전 </a:t>
            </a:r>
            <a:r>
              <a:rPr lang="ko-KR" altLang="en-US" dirty="0"/>
              <a:t>연산을 수행하여 균형 상태를 유지하는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smtClean="0"/>
              <a:t>(</a:t>
            </a:r>
            <a:r>
              <a:rPr lang="ko-KR" altLang="en-US" dirty="0"/>
              <a:t>초록색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ko-KR" altLang="en-US" dirty="0" smtClean="0"/>
              <a:t>삽입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, </a:t>
            </a:r>
            <a:r>
              <a:rPr lang="ko-KR" altLang="en-US" dirty="0"/>
              <a:t>노란색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불균형 </a:t>
            </a:r>
            <a:r>
              <a:rPr lang="ko-KR" altLang="en-US" dirty="0"/>
              <a:t>발생한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. </a:t>
            </a:r>
            <a:r>
              <a:rPr lang="ko-KR" altLang="en-US" dirty="0"/>
              <a:t>불균형 유형에 </a:t>
            </a:r>
            <a:r>
              <a:rPr lang="ko-KR" altLang="en-US" dirty="0" smtClean="0"/>
              <a:t>해</a:t>
            </a:r>
            <a:endParaRPr lang="en-US" altLang="ko-KR" dirty="0" smtClean="0"/>
          </a:p>
          <a:p>
            <a:pPr marL="895350" lvl="3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당하는 </a:t>
            </a:r>
            <a:r>
              <a:rPr lang="ko-KR" altLang="en-US" dirty="0"/>
              <a:t>세 개의 </a:t>
            </a:r>
            <a:r>
              <a:rPr lang="ko-KR" altLang="en-US" dirty="0" err="1"/>
              <a:t>노드는</a:t>
            </a:r>
            <a:r>
              <a:rPr lang="ko-KR" altLang="en-US" dirty="0"/>
              <a:t> 초록색 간선으로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①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50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/>
              <a:t>공백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 smtClean="0"/>
              <a:t>②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60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의 오른쪽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7865"/>
            <a:ext cx="638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81" y="4967254"/>
            <a:ext cx="12858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3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③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70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의 오른쪽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ko-KR" altLang="en-US" dirty="0"/>
              <a:t>하지만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의 균형 인수가 </a:t>
            </a:r>
            <a:r>
              <a:rPr lang="en-US" altLang="ko-KR" dirty="0"/>
              <a:t>-2</a:t>
            </a:r>
            <a:r>
              <a:rPr lang="ko-KR" altLang="en-US" dirty="0" smtClean="0"/>
              <a:t>가 되어 </a:t>
            </a:r>
            <a:r>
              <a:rPr lang="en-US" altLang="ko-KR" dirty="0"/>
              <a:t>RR </a:t>
            </a:r>
            <a:r>
              <a:rPr lang="ko-KR" altLang="en-US" dirty="0"/>
              <a:t>유형의 불균형이 발생하므로 </a:t>
            </a:r>
            <a:r>
              <a:rPr lang="en-US" altLang="ko-KR" dirty="0"/>
              <a:t>RR </a:t>
            </a:r>
            <a:r>
              <a:rPr lang="ko-KR" altLang="en-US" dirty="0"/>
              <a:t>회전을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수행하여 </a:t>
            </a:r>
            <a:r>
              <a:rPr lang="ko-KR" altLang="en-US" dirty="0"/>
              <a:t>균형을 </a:t>
            </a:r>
            <a:r>
              <a:rPr lang="ko-KR" altLang="en-US" dirty="0" smtClean="0"/>
              <a:t>회복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 smtClean="0"/>
              <a:t>④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/>
              <a:t>90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70</a:t>
            </a:r>
            <a:r>
              <a:rPr lang="ko-KR" altLang="en-US" dirty="0"/>
              <a:t>의 오른쪽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29" y="2060847"/>
            <a:ext cx="4918298" cy="20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69" y="4737193"/>
            <a:ext cx="1988248" cy="178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9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⑤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80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의 왼쪽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70</a:t>
            </a:r>
            <a:r>
              <a:rPr lang="ko-KR" altLang="en-US" dirty="0"/>
              <a:t>의 </a:t>
            </a:r>
            <a:r>
              <a:rPr lang="ko-KR" altLang="en-US" dirty="0" smtClean="0"/>
              <a:t>균형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인수가 </a:t>
            </a:r>
            <a:r>
              <a:rPr lang="en-US" altLang="ko-KR" dirty="0"/>
              <a:t>-2</a:t>
            </a:r>
            <a:r>
              <a:rPr lang="ko-KR" altLang="en-US" dirty="0"/>
              <a:t>가 되어 </a:t>
            </a:r>
            <a:r>
              <a:rPr lang="en-US" altLang="ko-KR" dirty="0" smtClean="0"/>
              <a:t>RL</a:t>
            </a:r>
            <a:r>
              <a:rPr lang="ko-KR" altLang="en-US" dirty="0" smtClean="0"/>
              <a:t>유형의 </a:t>
            </a:r>
            <a:r>
              <a:rPr lang="ko-KR" altLang="en-US" dirty="0"/>
              <a:t>불균형이 발생하므로 </a:t>
            </a:r>
            <a:r>
              <a:rPr lang="en-US" altLang="ko-KR" dirty="0"/>
              <a:t>1</a:t>
            </a:r>
            <a:r>
              <a:rPr lang="ko-KR" altLang="en-US" dirty="0"/>
              <a:t>차 회전에서 </a:t>
            </a:r>
            <a:r>
              <a:rPr lang="en-US" altLang="ko-KR" dirty="0"/>
              <a:t>LL </a:t>
            </a:r>
            <a:r>
              <a:rPr lang="ko-KR" altLang="en-US" dirty="0" smtClean="0"/>
              <a:t>회전을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하고 </a:t>
            </a:r>
            <a:r>
              <a:rPr lang="en-US" altLang="ko-KR" dirty="0"/>
              <a:t>2</a:t>
            </a:r>
            <a:r>
              <a:rPr lang="ko-KR" altLang="en-US" dirty="0"/>
              <a:t>차 회전에서 </a:t>
            </a:r>
            <a:r>
              <a:rPr lang="en-US" altLang="ko-KR" dirty="0"/>
              <a:t>RR </a:t>
            </a:r>
            <a:r>
              <a:rPr lang="ko-KR" altLang="en-US" dirty="0"/>
              <a:t>회전을 하는 </a:t>
            </a:r>
            <a:r>
              <a:rPr lang="en-US" altLang="ko-KR" dirty="0"/>
              <a:t>RL </a:t>
            </a:r>
            <a:r>
              <a:rPr lang="ko-KR" altLang="en-US" dirty="0" smtClean="0"/>
              <a:t>회전을 수행하여 </a:t>
            </a:r>
            <a:r>
              <a:rPr lang="ko-KR" altLang="en-US" dirty="0"/>
              <a:t>균형을 </a:t>
            </a:r>
            <a:r>
              <a:rPr lang="ko-KR" altLang="en-US" dirty="0" smtClean="0"/>
              <a:t>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8" y="2492895"/>
            <a:ext cx="8136904" cy="263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7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⑥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75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70</a:t>
            </a:r>
            <a:r>
              <a:rPr lang="ko-KR" altLang="en-US" dirty="0"/>
              <a:t>의 오른쪽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75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의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균형 </a:t>
            </a:r>
            <a:r>
              <a:rPr lang="ko-KR" altLang="en-US" dirty="0"/>
              <a:t>인수가 </a:t>
            </a:r>
            <a:r>
              <a:rPr lang="en-US" altLang="ko-KR" dirty="0"/>
              <a:t>-2</a:t>
            </a:r>
            <a:r>
              <a:rPr lang="ko-KR" altLang="en-US" dirty="0"/>
              <a:t>가 </a:t>
            </a:r>
            <a:r>
              <a:rPr lang="ko-KR" altLang="en-US" dirty="0" smtClean="0"/>
              <a:t>되었고</a:t>
            </a:r>
            <a:r>
              <a:rPr lang="en-US" altLang="ko-KR" dirty="0" smtClean="0"/>
              <a:t>, RL </a:t>
            </a:r>
            <a:r>
              <a:rPr lang="ko-KR" altLang="en-US" dirty="0"/>
              <a:t>유형의 불균형이 발생하였으므로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smtClean="0"/>
              <a:t>회전에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서 </a:t>
            </a:r>
            <a:r>
              <a:rPr lang="en-US" altLang="ko-KR" dirty="0"/>
              <a:t>LL </a:t>
            </a:r>
            <a:r>
              <a:rPr lang="ko-KR" altLang="en-US" dirty="0"/>
              <a:t>회전을 하고 </a:t>
            </a:r>
            <a:r>
              <a:rPr lang="en-US" altLang="ko-KR" dirty="0"/>
              <a:t>2</a:t>
            </a:r>
            <a:r>
              <a:rPr lang="ko-KR" altLang="en-US" dirty="0"/>
              <a:t>차 회전에서 </a:t>
            </a:r>
            <a:r>
              <a:rPr lang="en-US" altLang="ko-KR" dirty="0"/>
              <a:t>RR </a:t>
            </a:r>
            <a:r>
              <a:rPr lang="ko-KR" altLang="en-US" dirty="0"/>
              <a:t>회전을 하는 </a:t>
            </a:r>
            <a:r>
              <a:rPr lang="en-US" altLang="ko-KR" dirty="0" smtClean="0"/>
              <a:t>RL</a:t>
            </a:r>
            <a:r>
              <a:rPr lang="ko-KR" altLang="en-US" dirty="0" smtClean="0"/>
              <a:t>회전을 </a:t>
            </a:r>
            <a:r>
              <a:rPr lang="ko-KR" altLang="en-US" dirty="0"/>
              <a:t>수행하여 </a:t>
            </a:r>
            <a:r>
              <a:rPr lang="ko-KR" altLang="en-US" dirty="0" smtClean="0"/>
              <a:t>균형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을 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27" y="2564904"/>
            <a:ext cx="8643061" cy="264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1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⑦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73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75</a:t>
            </a:r>
            <a:r>
              <a:rPr lang="ko-KR" altLang="en-US" dirty="0"/>
              <a:t>의 왼쪽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73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ko-KR" dirty="0" smtClean="0"/>
              <a:t>⑧</a:t>
            </a:r>
            <a:r>
              <a:rPr lang="en-US" altLang="ko-KR" dirty="0" smtClean="0"/>
              <a:t> 72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75</a:t>
            </a:r>
            <a:r>
              <a:rPr lang="ko-KR" altLang="en-US" dirty="0"/>
              <a:t>의 균형 인수가 </a:t>
            </a:r>
            <a:r>
              <a:rPr lang="en-US" altLang="ko-KR" dirty="0"/>
              <a:t>+2</a:t>
            </a:r>
            <a:r>
              <a:rPr lang="ko-KR" altLang="en-US" dirty="0"/>
              <a:t>가 되면서 </a:t>
            </a:r>
            <a:r>
              <a:rPr lang="en-US" altLang="ko-KR" dirty="0"/>
              <a:t>LL </a:t>
            </a:r>
            <a:r>
              <a:rPr lang="ko-KR" altLang="en-US" dirty="0"/>
              <a:t>유형의 불균형이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/>
              <a:t>LL </a:t>
            </a:r>
            <a:r>
              <a:rPr lang="ko-KR" altLang="en-US" dirty="0"/>
              <a:t>회전 연산을 </a:t>
            </a:r>
            <a:r>
              <a:rPr lang="ko-KR" altLang="en-US" dirty="0" smtClean="0"/>
              <a:t>수행하여 </a:t>
            </a:r>
            <a:r>
              <a:rPr lang="ko-KR" altLang="en-US" dirty="0"/>
              <a:t>균형을 </a:t>
            </a:r>
            <a:r>
              <a:rPr lang="ko-KR" altLang="en-US" dirty="0" smtClean="0"/>
              <a:t>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58" y="1390588"/>
            <a:ext cx="2342201" cy="202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57" y="4234164"/>
            <a:ext cx="6552728" cy="256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78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75</a:t>
            </a:r>
            <a:r>
              <a:rPr lang="ko-KR" altLang="en-US" dirty="0"/>
              <a:t>의 오른쪽 자식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78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.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의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균형 </a:t>
            </a:r>
            <a:r>
              <a:rPr lang="ko-KR" altLang="en-US" dirty="0"/>
              <a:t>인수가 </a:t>
            </a:r>
            <a:r>
              <a:rPr lang="en-US" altLang="ko-KR" dirty="0"/>
              <a:t>+2</a:t>
            </a:r>
            <a:r>
              <a:rPr lang="ko-KR" altLang="en-US" dirty="0"/>
              <a:t>가 </a:t>
            </a:r>
            <a:r>
              <a:rPr lang="ko-KR" altLang="en-US" dirty="0" smtClean="0"/>
              <a:t>되면서 </a:t>
            </a:r>
            <a:r>
              <a:rPr lang="en-US" altLang="ko-KR" dirty="0"/>
              <a:t>LR </a:t>
            </a:r>
            <a:r>
              <a:rPr lang="ko-KR" altLang="en-US" dirty="0"/>
              <a:t>유형의 불균형이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 </a:t>
            </a:r>
            <a:r>
              <a:rPr lang="en-US" altLang="ko-KR" dirty="0"/>
              <a:t>1</a:t>
            </a:r>
            <a:r>
              <a:rPr lang="ko-KR" altLang="en-US" dirty="0"/>
              <a:t>차 회전에서 </a:t>
            </a:r>
            <a:r>
              <a:rPr lang="en-US" altLang="ko-KR" dirty="0"/>
              <a:t>RR 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전을 </a:t>
            </a:r>
            <a:r>
              <a:rPr lang="ko-KR" altLang="en-US" dirty="0"/>
              <a:t>하고 </a:t>
            </a:r>
            <a:r>
              <a:rPr lang="en-US" altLang="ko-KR" dirty="0"/>
              <a:t>2</a:t>
            </a:r>
            <a:r>
              <a:rPr lang="ko-KR" altLang="en-US" dirty="0"/>
              <a:t>차 회전에서 </a:t>
            </a:r>
            <a:r>
              <a:rPr lang="en-US" altLang="ko-KR" dirty="0"/>
              <a:t>LL </a:t>
            </a:r>
            <a:r>
              <a:rPr lang="ko-KR" altLang="en-US" dirty="0"/>
              <a:t>회전을 하는 </a:t>
            </a:r>
            <a:r>
              <a:rPr lang="en-US" altLang="ko-KR" dirty="0"/>
              <a:t>LR </a:t>
            </a:r>
            <a:r>
              <a:rPr lang="ko-KR" altLang="en-US" dirty="0" smtClean="0"/>
              <a:t>회전을 </a:t>
            </a:r>
            <a:r>
              <a:rPr lang="ko-KR" altLang="en-US" dirty="0"/>
              <a:t>수행하여 균형을 </a:t>
            </a:r>
            <a:r>
              <a:rPr lang="ko-KR" altLang="en-US" dirty="0" smtClean="0"/>
              <a:t>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49568"/>
            <a:ext cx="6127544" cy="283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77" y="4884798"/>
            <a:ext cx="2762363" cy="19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0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같은 원소를 같은 순서로 삽입한 경우의 </a:t>
            </a:r>
            <a:r>
              <a:rPr lang="en-US" altLang="ko-KR" dirty="0"/>
              <a:t>AVL </a:t>
            </a:r>
            <a:r>
              <a:rPr lang="ko-KR" altLang="en-US" dirty="0" err="1"/>
              <a:t>트리와</a:t>
            </a:r>
            <a:r>
              <a:rPr lang="ko-KR" altLang="en-US" dirty="0"/>
              <a:t> 이진 탐색 트리 비교</a:t>
            </a: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smtClean="0"/>
              <a:t>6. </a:t>
            </a:r>
            <a:r>
              <a:rPr lang="ko-KR" altLang="en-US" smtClean="0"/>
              <a:t>균형 이진 탐색 트리</a:t>
            </a:r>
            <a:endParaRPr lang="ko-KR" altLang="en-US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82553"/>
            <a:ext cx="816814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3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smtClean="0"/>
              <a:t>AVL </a:t>
            </a:r>
            <a:r>
              <a:rPr lang="ko-KR" altLang="en-US" smtClean="0"/>
              <a:t>트리 구현하기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372p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</a:t>
            </a:r>
            <a:r>
              <a:rPr lang="ko-KR" altLang="en-US" smtClean="0"/>
              <a:t>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5429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smtClean="0"/>
              <a:t>히프</a:t>
            </a:r>
            <a:r>
              <a:rPr lang="en-US" altLang="ko-KR" baseline="30000" smtClean="0"/>
              <a:t>heap</a:t>
            </a:r>
            <a:r>
              <a:rPr lang="ko-KR" altLang="en-US" smtClean="0"/>
              <a:t>의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완전 이진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있는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중에서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가장 큰 </a:t>
            </a:r>
            <a:r>
              <a:rPr lang="ko-KR" altLang="en-US" dirty="0" err="1" smtClean="0"/>
              <a:t>노드나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가장 작은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찾기 위해서 만든 자료구조</a:t>
            </a:r>
          </a:p>
          <a:p>
            <a:pPr lvl="1" eaLnBrk="1" hangingPunct="1">
              <a:defRPr/>
            </a:pPr>
            <a:r>
              <a:rPr lang="ko-KR" altLang="en-US" smtClean="0"/>
              <a:t>최대 히프</a:t>
            </a:r>
            <a:r>
              <a:rPr lang="en-US" altLang="ko-KR" baseline="30000" smtClean="0"/>
              <a:t>max heap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 err="1"/>
              <a:t>키</a:t>
            </a:r>
            <a:r>
              <a:rPr lang="ko-KR" altLang="en-US" dirty="0" err="1" smtClean="0"/>
              <a:t>값이</a:t>
            </a:r>
            <a:r>
              <a:rPr lang="ko-KR" altLang="en-US" dirty="0" smtClean="0"/>
              <a:t> </a:t>
            </a:r>
            <a:r>
              <a:rPr lang="ko-KR" altLang="en-US" dirty="0"/>
              <a:t>가장 큰 </a:t>
            </a:r>
            <a:r>
              <a:rPr lang="ko-KR" altLang="en-US" dirty="0" err="1"/>
              <a:t>노드를</a:t>
            </a:r>
            <a:r>
              <a:rPr lang="ko-KR" altLang="en-US" dirty="0"/>
              <a:t> 찾기 위한 완전 이진 트리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{</a:t>
            </a:r>
            <a:r>
              <a:rPr lang="ko-KR" altLang="en-US" dirty="0" err="1"/>
              <a:t>부모노드의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</a:t>
            </a:r>
            <a:r>
              <a:rPr lang="ko-KR" altLang="en-US" dirty="0" smtClean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≥</a:t>
            </a:r>
            <a:r>
              <a:rPr lang="ko-KR" altLang="en-US" dirty="0"/>
              <a:t> </a:t>
            </a:r>
            <a:r>
              <a:rPr lang="ko-KR" altLang="en-US" dirty="0" err="1"/>
              <a:t>자식노드의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</a:t>
            </a:r>
            <a:r>
              <a:rPr lang="en-US" altLang="ko-KR" dirty="0"/>
              <a:t>}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루트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키</a:t>
            </a:r>
            <a:r>
              <a:rPr lang="ko-KR" altLang="en-US" dirty="0" err="1" smtClean="0"/>
              <a:t>값이</a:t>
            </a:r>
            <a:r>
              <a:rPr lang="ko-KR" altLang="en-US" dirty="0" smtClean="0"/>
              <a:t> </a:t>
            </a:r>
            <a:r>
              <a:rPr lang="ko-KR" altLang="en-US" dirty="0"/>
              <a:t>가장 큰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1" eaLnBrk="1" hangingPunct="1">
              <a:defRPr/>
            </a:pPr>
            <a:r>
              <a:rPr lang="ko-KR" altLang="en-US"/>
              <a:t>최소 </a:t>
            </a:r>
            <a:r>
              <a:rPr lang="ko-KR" altLang="en-US" smtClean="0"/>
              <a:t>히프</a:t>
            </a:r>
            <a:r>
              <a:rPr lang="en-US" altLang="ko-KR" baseline="30000" smtClean="0"/>
              <a:t>min heap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 err="1"/>
              <a:t>키</a:t>
            </a:r>
            <a:r>
              <a:rPr lang="ko-KR" altLang="en-US" dirty="0" err="1" smtClean="0"/>
              <a:t>값이</a:t>
            </a:r>
            <a:r>
              <a:rPr lang="ko-KR" altLang="en-US" dirty="0" smtClean="0"/>
              <a:t> </a:t>
            </a:r>
            <a:r>
              <a:rPr lang="ko-KR" altLang="en-US" dirty="0"/>
              <a:t>가장 작은 </a:t>
            </a:r>
            <a:r>
              <a:rPr lang="ko-KR" altLang="en-US" dirty="0" err="1"/>
              <a:t>노드를</a:t>
            </a:r>
            <a:r>
              <a:rPr lang="ko-KR" altLang="en-US" dirty="0"/>
              <a:t> 찾기 위한 완전 이진 트리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{</a:t>
            </a:r>
            <a:r>
              <a:rPr lang="ko-KR" altLang="en-US" dirty="0" err="1"/>
              <a:t>부모노드의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</a:t>
            </a:r>
            <a:r>
              <a:rPr lang="ko-KR" altLang="en-US" dirty="0" smtClean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≤</a:t>
            </a:r>
            <a:r>
              <a:rPr lang="ko-KR" altLang="en-US" dirty="0"/>
              <a:t> </a:t>
            </a:r>
            <a:r>
              <a:rPr lang="ko-KR" altLang="en-US" dirty="0" err="1"/>
              <a:t>자식노드의</a:t>
            </a:r>
            <a:r>
              <a:rPr lang="ko-KR" altLang="en-US" dirty="0"/>
              <a:t> </a:t>
            </a:r>
            <a:r>
              <a:rPr lang="ko-KR" altLang="en-US" dirty="0" err="1" smtClean="0"/>
              <a:t>키값</a:t>
            </a:r>
            <a:r>
              <a:rPr lang="en-US" altLang="ko-KR" dirty="0"/>
              <a:t>}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루트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키</a:t>
            </a:r>
            <a:r>
              <a:rPr lang="ko-KR" altLang="en-US" dirty="0" err="1" smtClean="0"/>
              <a:t>값이</a:t>
            </a:r>
            <a:r>
              <a:rPr lang="ko-KR" altLang="en-US" dirty="0" smtClean="0"/>
              <a:t> </a:t>
            </a:r>
            <a:r>
              <a:rPr lang="ko-KR" altLang="en-US" dirty="0"/>
              <a:t>가장 작은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히프의 개념과 연산 및 구현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17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2879</TotalTime>
  <Words>5570</Words>
  <Application>Microsoft Office PowerPoint</Application>
  <PresentationFormat>화면 슬라이드 쇼(4:3)</PresentationFormat>
  <Paragraphs>880</Paragraphs>
  <Slides>123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8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샘물</vt:lpstr>
      <vt:lpstr>휴먼둥근헤드라인</vt:lpstr>
      <vt:lpstr>Arial</vt:lpstr>
      <vt:lpstr>Cambria Math</vt:lpstr>
      <vt:lpstr>Times New Roman</vt:lpstr>
      <vt:lpstr>Verdana</vt:lpstr>
      <vt:lpstr>Wingdings</vt:lpstr>
      <vt:lpstr>1_마스터</vt:lpstr>
      <vt:lpstr>트리</vt:lpstr>
      <vt:lpstr>PowerPoint 프레젠테이션</vt:lpstr>
      <vt:lpstr>1. 트리의 이해</vt:lpstr>
      <vt:lpstr>1. 트리의 이해</vt:lpstr>
      <vt:lpstr>1. 트리의 이해</vt:lpstr>
      <vt:lpstr>1. 트리의 이해</vt:lpstr>
      <vt:lpstr>1. 트리의 이해</vt:lpstr>
      <vt:lpstr>1. 트리의 이해</vt:lpstr>
      <vt:lpstr>1. 트리의 이해</vt:lpstr>
      <vt:lpstr>2. 이진트리 : 개념과 구조</vt:lpstr>
      <vt:lpstr>2. 이진트리 : 개념과 구조 </vt:lpstr>
      <vt:lpstr>2. 이진트리 : 개념과 구조</vt:lpstr>
      <vt:lpstr>2. 이진트리 : 개념과 구조 </vt:lpstr>
      <vt:lpstr>2. 이진트리 : 추상 자료형</vt:lpstr>
      <vt:lpstr>2. 이진트리 : 추상 자료형</vt:lpstr>
      <vt:lpstr>2. 이진트리 : 추상 자료형</vt:lpstr>
      <vt:lpstr>2. 이진트리 : 추상 자료형</vt:lpstr>
      <vt:lpstr>2. 이진트리 : 종류</vt:lpstr>
      <vt:lpstr>2. 이진트리 : 종류</vt:lpstr>
      <vt:lpstr>2. 이진트리 : 종류</vt:lpstr>
      <vt:lpstr>2. 이진트리 : 종류 </vt:lpstr>
      <vt:lpstr>3. 이진트리 구현 : 순차 자료구조를 이용한 구현</vt:lpstr>
      <vt:lpstr>3. 이진트리 구현 : 순차 자료구조를 이용한 구현</vt:lpstr>
      <vt:lpstr>3. 이진트리 구현 : 순차 자료구조를 이용한 구현</vt:lpstr>
      <vt:lpstr>3. 이진트리 구현 : 연결 자료구조를 이용한 구현</vt:lpstr>
      <vt:lpstr>3. 이진트리 구현 : 연결 자료구조를 이용한 구현</vt:lpstr>
      <vt:lpstr>3. 이진트리 구현 : 연결 자료구조를 이용한 구현</vt:lpstr>
      <vt:lpstr>4. 이진 트리의 순회</vt:lpstr>
      <vt:lpstr>4. 이진트리의 순회</vt:lpstr>
      <vt:lpstr>4. 이진 트리의 순회</vt:lpstr>
      <vt:lpstr>4. 이진 트리의 순회</vt:lpstr>
      <vt:lpstr>4. 이진트리의 순회</vt:lpstr>
      <vt:lpstr>4. 이진 트리의 순회</vt:lpstr>
      <vt:lpstr>4. 이진 트리의 순회</vt:lpstr>
      <vt:lpstr>4. 이진 트리의 순회</vt:lpstr>
      <vt:lpstr>4. 이진트리의 순회</vt:lpstr>
      <vt:lpstr>4. 이진 트리의 순회</vt:lpstr>
      <vt:lpstr>4. 이진 트리의 순회</vt:lpstr>
      <vt:lpstr>4. 이진 트리의 순회 </vt:lpstr>
      <vt:lpstr>4. 이진트리의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7. 히프의 개념과 연산 및 구현</vt:lpstr>
      <vt:lpstr>7. 히프의 개념과 연산 및 구현</vt:lpstr>
      <vt:lpstr>7. 히프의 개념과 연산 및 구현</vt:lpstr>
      <vt:lpstr>7. 히프의 개념과 연산 및 구현 : 추상 자료형</vt:lpstr>
      <vt:lpstr>7. 히프의 개념과 연산 및 구현 : 추상 자료형</vt:lpstr>
      <vt:lpstr>7. 히프의 개념과 연산 및 구현 : 삽입 연산</vt:lpstr>
      <vt:lpstr>7. 히프의 개념과 연산 및 구현 : 삽입 연산</vt:lpstr>
      <vt:lpstr>7. 히프의 개념과 연산 및 구현 : 삽입 연산</vt:lpstr>
      <vt:lpstr>7. 히프의 개념과 연산 및 구현 : 삽입 연산</vt:lpstr>
      <vt:lpstr>7. 히프의 개념과 연산 및 구현 : 삽입 연산</vt:lpstr>
      <vt:lpstr>7. 히프의 개념과 연산 및 구현 : 삭제 연산</vt:lpstr>
      <vt:lpstr>7. 히프의 개념과 연산 및 구현 : 삭제 연산</vt:lpstr>
      <vt:lpstr>7. 히프의 개념과 연산 및 구현 : 삭제 연산</vt:lpstr>
      <vt:lpstr>7. 히프의 개념과 연산 및 구현 : 삭제 연산</vt:lpstr>
      <vt:lpstr>7. 히프의 개념과 연산 및 구현 : 삭제 연산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amiga</cp:lastModifiedBy>
  <cp:revision>232</cp:revision>
  <dcterms:created xsi:type="dcterms:W3CDTF">2011-01-05T15:14:06Z</dcterms:created>
  <dcterms:modified xsi:type="dcterms:W3CDTF">2017-01-20T07:45:55Z</dcterms:modified>
</cp:coreProperties>
</file>